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>
      <p:cViewPr varScale="1">
        <p:scale>
          <a:sx n="82" d="100"/>
          <a:sy n="82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orge_tmp\2016\160929_Practice_Article\Diagram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2"/>
          <c:order val="0"/>
          <c:tx>
            <c:v>Специалисты</c:v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Sheet1!$B$17:$F$17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93-437D-B815-9D0B57E7BBD8}"/>
            </c:ext>
          </c:extLst>
        </c:ser>
        <c:ser>
          <c:idx val="1"/>
          <c:order val="1"/>
          <c:tx>
            <c:v>Бакалавры</c:v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Sheet1!$B$17:$F$17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11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93-437D-B815-9D0B57E7BBD8}"/>
            </c:ext>
          </c:extLst>
        </c:ser>
        <c:ser>
          <c:idx val="0"/>
          <c:order val="2"/>
          <c:tx>
            <c:v>Магистры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numRef>
              <c:f>Sheet1!$B$17:$F$17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93-437D-B815-9D0B57E7BBD8}"/>
            </c:ext>
          </c:extLst>
        </c:ser>
        <c:gapWidth val="80"/>
        <c:overlap val="100"/>
        <c:axId val="113628288"/>
        <c:axId val="113629824"/>
      </c:barChart>
      <c:catAx>
        <c:axId val="113628288"/>
        <c:scaling>
          <c:orientation val="minMax"/>
        </c:scaling>
        <c:axPos val="b"/>
        <c:numFmt formatCode="General" sourceLinked="1"/>
        <c:tickLblPos val="nextTo"/>
        <c:crossAx val="113629824"/>
        <c:crosses val="autoZero"/>
        <c:auto val="1"/>
        <c:lblAlgn val="ctr"/>
        <c:lblOffset val="100"/>
      </c:catAx>
      <c:valAx>
        <c:axId val="113629824"/>
        <c:scaling>
          <c:orientation val="minMax"/>
        </c:scaling>
        <c:axPos val="l"/>
        <c:majorGridlines/>
        <c:numFmt formatCode="General" sourceLinked="1"/>
        <c:tickLblPos val="nextTo"/>
        <c:crossAx val="11362828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rgbClr val="FFFFFF"/>
    </a:solidFill>
  </c:spPr>
  <c:externalData r:id="rId1"/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45E88-7F61-443B-ADB3-A287A60B48E3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22DF7172-02C4-4418-961D-6CA0ED0E791C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</a:rPr>
            <a:t>Учебный проект</a:t>
          </a:r>
          <a:endParaRPr lang="ru-RU" sz="1600" b="1" dirty="0" smtClean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</a:rPr>
            <a:t>2 месяца</a:t>
          </a:r>
          <a:endParaRPr lang="ru-RU" sz="1400" b="1" dirty="0">
            <a:solidFill>
              <a:schemeClr val="tx1"/>
            </a:solidFill>
          </a:endParaRPr>
        </a:p>
      </dgm:t>
    </dgm:pt>
    <dgm:pt modelId="{60A43FF6-B09D-40CA-9DE4-041C101B6E89}" type="parTrans" cxnId="{7AED00BB-85B1-48FD-B4BC-681FC61FC68A}">
      <dgm:prSet/>
      <dgm:spPr/>
      <dgm:t>
        <a:bodyPr/>
        <a:lstStyle/>
        <a:p>
          <a:endParaRPr lang="ru-RU" sz="1200"/>
        </a:p>
      </dgm:t>
    </dgm:pt>
    <dgm:pt modelId="{A44930FF-A8EB-4AC1-AD8C-BA55730BCF97}" type="sibTrans" cxnId="{7AED00BB-85B1-48FD-B4BC-681FC61FC68A}">
      <dgm:prSet/>
      <dgm:spPr/>
      <dgm:t>
        <a:bodyPr/>
        <a:lstStyle/>
        <a:p>
          <a:endParaRPr lang="ru-RU" sz="1200"/>
        </a:p>
      </dgm:t>
    </dgm:pt>
    <dgm:pt modelId="{30FA7ED2-E2A6-4864-9F4E-E0FDB1BA78A8}">
      <dgm:prSet phldrT="[Text]" custT="1"/>
      <dgm:spPr>
        <a:solidFill>
          <a:srgbClr val="FFFFFF"/>
        </a:solidFill>
      </dgm:spPr>
      <dgm:t>
        <a:bodyPr rIns="100584"/>
        <a:lstStyle/>
        <a:p>
          <a:pPr algn="just">
            <a:spcAft>
              <a:spcPts val="600"/>
            </a:spcAft>
          </a:pPr>
          <a:r>
            <a:rPr lang="ru-RU" sz="1400" b="1" dirty="0" smtClean="0"/>
            <a:t>Участие в учебно-практических проектах по </a:t>
          </a:r>
          <a:r>
            <a:rPr lang="en-US" sz="1400" b="1" dirty="0" smtClean="0">
              <a:hlinkClick xmlns:r="http://schemas.openxmlformats.org/officeDocument/2006/relationships" r:id="rId1" action="ppaction://hlinksldjump"/>
            </a:rPr>
            <a:t>Java SE </a:t>
          </a:r>
          <a:r>
            <a:rPr lang="ru-RU" sz="1400" b="1" dirty="0" smtClean="0"/>
            <a:t>и </a:t>
          </a:r>
          <a:r>
            <a:rPr lang="en-US" sz="1400" b="1" dirty="0" smtClean="0">
              <a:hlinkClick xmlns:r="http://schemas.openxmlformats.org/officeDocument/2006/relationships" r:id="rId2" action="ppaction://hlinksldjump"/>
            </a:rPr>
            <a:t>JavaScript</a:t>
          </a:r>
          <a:endParaRPr lang="ru-RU" sz="1400" b="1" dirty="0"/>
        </a:p>
      </dgm:t>
    </dgm:pt>
    <dgm:pt modelId="{DE3B775E-374C-4263-96E8-A2111E229172}" type="parTrans" cxnId="{E36B2823-99A1-4C06-9E9B-5441DE24B8A0}">
      <dgm:prSet/>
      <dgm:spPr/>
      <dgm:t>
        <a:bodyPr/>
        <a:lstStyle/>
        <a:p>
          <a:endParaRPr lang="ru-RU" sz="1200"/>
        </a:p>
      </dgm:t>
    </dgm:pt>
    <dgm:pt modelId="{CD66A201-0504-4FE5-96A7-F0F0A0899220}" type="sibTrans" cxnId="{E36B2823-99A1-4C06-9E9B-5441DE24B8A0}">
      <dgm:prSet/>
      <dgm:spPr/>
      <dgm:t>
        <a:bodyPr/>
        <a:lstStyle/>
        <a:p>
          <a:endParaRPr lang="ru-RU" sz="1200"/>
        </a:p>
      </dgm:t>
    </dgm:pt>
    <dgm:pt modelId="{C1D748B5-D8EB-43F2-AA90-A4865CF5F6BF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</a:rPr>
            <a:t>Практика и стажировка</a:t>
          </a:r>
          <a:endParaRPr lang="ru-RU" sz="1600" b="1" dirty="0" smtClean="0">
            <a:solidFill>
              <a:schemeClr val="tx1"/>
            </a:solidFill>
          </a:endParaRPr>
        </a:p>
        <a:p>
          <a:pPr>
            <a:spcAft>
              <a:spcPct val="35000"/>
            </a:spcAft>
          </a:pPr>
          <a:r>
            <a:rPr lang="en-US" sz="1400" b="1" dirty="0" smtClean="0">
              <a:solidFill>
                <a:schemeClr val="tx1"/>
              </a:solidFill>
            </a:rPr>
            <a:t>2</a:t>
          </a:r>
          <a:r>
            <a:rPr lang="ru-RU" sz="1400" b="1" dirty="0" smtClean="0">
              <a:solidFill>
                <a:schemeClr val="tx1"/>
              </a:solidFill>
            </a:rPr>
            <a:t>-</a:t>
          </a:r>
          <a:r>
            <a:rPr lang="en-US" sz="1400" b="1" dirty="0" smtClean="0">
              <a:solidFill>
                <a:schemeClr val="tx1"/>
              </a:solidFill>
            </a:rPr>
            <a:t>4</a:t>
          </a:r>
          <a:r>
            <a:rPr lang="ru-RU" sz="1400" b="1" dirty="0" smtClean="0">
              <a:solidFill>
                <a:schemeClr val="tx1"/>
              </a:solidFill>
            </a:rPr>
            <a:t> месяца</a:t>
          </a:r>
          <a:endParaRPr lang="ru-RU" sz="1400" b="1" dirty="0">
            <a:solidFill>
              <a:schemeClr val="tx1"/>
            </a:solidFill>
          </a:endParaRPr>
        </a:p>
      </dgm:t>
    </dgm:pt>
    <dgm:pt modelId="{DFEB2FEE-78A9-4625-8326-AF60BB899EB7}" type="parTrans" cxnId="{1F136829-CC07-46AF-9230-21B8F3BD4FFB}">
      <dgm:prSet/>
      <dgm:spPr/>
      <dgm:t>
        <a:bodyPr/>
        <a:lstStyle/>
        <a:p>
          <a:endParaRPr lang="ru-RU" sz="1200"/>
        </a:p>
      </dgm:t>
    </dgm:pt>
    <dgm:pt modelId="{A337A4FE-C5F8-4E7D-B6B9-16F9D757AC25}" type="sibTrans" cxnId="{1F136829-CC07-46AF-9230-21B8F3BD4FFB}">
      <dgm:prSet/>
      <dgm:spPr/>
      <dgm:t>
        <a:bodyPr/>
        <a:lstStyle/>
        <a:p>
          <a:endParaRPr lang="ru-RU" sz="1200"/>
        </a:p>
      </dgm:t>
    </dgm:pt>
    <dgm:pt modelId="{B00D15EB-46AE-4BF6-809F-723237A0BC0B}">
      <dgm:prSet phldrT="[Text]" custT="1"/>
      <dgm:spPr>
        <a:solidFill>
          <a:srgbClr val="FFFFFF"/>
        </a:solidFill>
      </dgm:spPr>
      <dgm:t>
        <a:bodyPr rIns="100584"/>
        <a:lstStyle/>
        <a:p>
          <a:pPr algn="just">
            <a:spcAft>
              <a:spcPts val="600"/>
            </a:spcAft>
          </a:pPr>
          <a:r>
            <a:rPr lang="ru-RU" sz="1400" b="1" dirty="0" smtClean="0"/>
            <a:t>Выполнение</a:t>
          </a:r>
          <a:r>
            <a:rPr lang="en-US" sz="1400" b="1" dirty="0" smtClean="0"/>
            <a:t> </a:t>
          </a:r>
          <a:r>
            <a:rPr lang="ru-RU" sz="1400" b="1" dirty="0" smtClean="0"/>
            <a:t>задач текущих проектов компании в режиме тренинга</a:t>
          </a:r>
          <a:endParaRPr lang="ru-RU" sz="1400" b="1" dirty="0"/>
        </a:p>
      </dgm:t>
    </dgm:pt>
    <dgm:pt modelId="{95D211ED-B7D6-4E37-BDFC-CA4C75860B1D}" type="parTrans" cxnId="{233A532E-C4A5-4B4B-8BE8-9299BEC57AB9}">
      <dgm:prSet/>
      <dgm:spPr/>
      <dgm:t>
        <a:bodyPr/>
        <a:lstStyle/>
        <a:p>
          <a:endParaRPr lang="ru-RU" sz="1200"/>
        </a:p>
      </dgm:t>
    </dgm:pt>
    <dgm:pt modelId="{8A883877-5BFD-4D85-9902-7AEAF62028AB}" type="sibTrans" cxnId="{233A532E-C4A5-4B4B-8BE8-9299BEC57AB9}">
      <dgm:prSet/>
      <dgm:spPr/>
      <dgm:t>
        <a:bodyPr/>
        <a:lstStyle/>
        <a:p>
          <a:endParaRPr lang="ru-RU" sz="1200"/>
        </a:p>
      </dgm:t>
    </dgm:pt>
    <dgm:pt modelId="{56AE7E3D-7B15-46A9-B24F-405ABA5B4AA0}">
      <dgm:prSet phldrT="[Text]" custT="1"/>
      <dgm:spPr/>
      <dgm:t>
        <a:bodyPr/>
        <a:lstStyle/>
        <a:p>
          <a:pPr>
            <a:spcAft>
              <a:spcPct val="35000"/>
            </a:spcAft>
          </a:pPr>
          <a:endParaRPr lang="ru-RU" sz="1200" b="1" dirty="0" smtClean="0"/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</a:rPr>
            <a:t>Стажировкаи работа </a:t>
          </a:r>
          <a:endParaRPr lang="ru-RU" sz="1600" b="1" dirty="0" smtClean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</a:rPr>
            <a:t>«</a:t>
          </a:r>
          <a:r>
            <a:rPr lang="en-US" sz="1600" b="1" dirty="0" smtClean="0">
              <a:solidFill>
                <a:schemeClr val="tx1"/>
              </a:solidFill>
            </a:rPr>
            <a:t>Part</a:t>
          </a:r>
          <a:r>
            <a:rPr lang="ru-RU" sz="1600" b="1" dirty="0" smtClean="0">
              <a:solidFill>
                <a:schemeClr val="tx1"/>
              </a:solidFill>
            </a:rPr>
            <a:t>-</a:t>
          </a:r>
          <a:r>
            <a:rPr lang="en-US" sz="1600" b="1" dirty="0" smtClean="0">
              <a:solidFill>
                <a:schemeClr val="tx1"/>
              </a:solidFill>
            </a:rPr>
            <a:t>Time</a:t>
          </a:r>
          <a:r>
            <a:rPr lang="ru-RU" sz="1600" b="1" dirty="0" smtClean="0">
              <a:solidFill>
                <a:schemeClr val="tx1"/>
              </a:solidFill>
            </a:rPr>
            <a:t>»</a:t>
          </a:r>
          <a:endParaRPr lang="ru-RU" sz="1600" b="1" dirty="0">
            <a:solidFill>
              <a:schemeClr val="tx1"/>
            </a:solidFill>
          </a:endParaRPr>
        </a:p>
      </dgm:t>
    </dgm:pt>
    <dgm:pt modelId="{0C04E6F6-097A-4D2C-AAD2-F1225883C39A}" type="parTrans" cxnId="{6C9E0BB3-0187-478D-B545-D1E9BB88038B}">
      <dgm:prSet/>
      <dgm:spPr/>
      <dgm:t>
        <a:bodyPr/>
        <a:lstStyle/>
        <a:p>
          <a:endParaRPr lang="ru-RU" sz="1200"/>
        </a:p>
      </dgm:t>
    </dgm:pt>
    <dgm:pt modelId="{3E98637D-A049-46E4-8E08-1A98412B02CF}" type="sibTrans" cxnId="{6C9E0BB3-0187-478D-B545-D1E9BB88038B}">
      <dgm:prSet/>
      <dgm:spPr/>
      <dgm:t>
        <a:bodyPr/>
        <a:lstStyle/>
        <a:p>
          <a:endParaRPr lang="ru-RU" sz="1200"/>
        </a:p>
      </dgm:t>
    </dgm:pt>
    <dgm:pt modelId="{9BAD1BBF-E8C5-471F-BEE3-6DFCB1D9A829}">
      <dgm:prSet phldrT="[Text]" custT="1"/>
      <dgm:spPr>
        <a:solidFill>
          <a:srgbClr val="FFFFFF"/>
        </a:solidFill>
      </dgm:spPr>
      <dgm:t>
        <a:bodyPr rIns="100584"/>
        <a:lstStyle/>
        <a:p>
          <a:pPr algn="just">
            <a:spcAft>
              <a:spcPts val="600"/>
            </a:spcAft>
          </a:pPr>
          <a:r>
            <a:rPr lang="ru-RU" sz="1400" b="1" dirty="0" smtClean="0"/>
            <a:t>Условия:</a:t>
          </a:r>
          <a:r>
            <a:rPr lang="en-US" sz="1400" b="1" dirty="0" smtClean="0"/>
            <a:t> </a:t>
          </a:r>
          <a:r>
            <a:rPr lang="ru-RU" sz="1400" b="0" dirty="0" smtClean="0"/>
            <a:t>Продвинутый уровень </a:t>
          </a:r>
          <a:r>
            <a:rPr lang="en-US" sz="1400" b="0" dirty="0" smtClean="0"/>
            <a:t>Java SE</a:t>
          </a:r>
          <a:r>
            <a:rPr lang="ru-RU" sz="1400" b="0" dirty="0" smtClean="0"/>
            <a:t>, английского, средний уровень </a:t>
          </a:r>
          <a:r>
            <a:rPr lang="en-US" sz="1400" b="0" dirty="0" smtClean="0"/>
            <a:t>Java EE</a:t>
          </a:r>
          <a:r>
            <a:rPr lang="ru-RU" sz="1400" b="0" dirty="0" smtClean="0"/>
            <a:t>, самостоятельность, ответственность, желание реализовать себя в успешной компании!</a:t>
          </a:r>
          <a:endParaRPr lang="ru-RU" sz="1400" b="0" dirty="0"/>
        </a:p>
      </dgm:t>
    </dgm:pt>
    <dgm:pt modelId="{06B78935-A8BB-4E3B-B65D-370F466D9760}" type="parTrans" cxnId="{85216F83-3381-4079-8953-5CA9BD2625B7}">
      <dgm:prSet/>
      <dgm:spPr/>
      <dgm:t>
        <a:bodyPr/>
        <a:lstStyle/>
        <a:p>
          <a:endParaRPr lang="ru-RU" sz="1200"/>
        </a:p>
      </dgm:t>
    </dgm:pt>
    <dgm:pt modelId="{1AEF76AC-6F2E-4042-8D43-99A5CC280474}" type="sibTrans" cxnId="{85216F83-3381-4079-8953-5CA9BD2625B7}">
      <dgm:prSet/>
      <dgm:spPr/>
      <dgm:t>
        <a:bodyPr/>
        <a:lstStyle/>
        <a:p>
          <a:endParaRPr lang="ru-RU" sz="1200"/>
        </a:p>
      </dgm:t>
    </dgm:pt>
    <dgm:pt modelId="{654FDB94-74B1-4A12-BA40-BC5ED6AEC2DA}">
      <dgm:prSet custT="1"/>
      <dgm:spPr>
        <a:solidFill>
          <a:srgbClr val="FFFFFF"/>
        </a:solidFill>
      </dgm:spPr>
      <dgm:t>
        <a:bodyPr rIns="100584"/>
        <a:lstStyle/>
        <a:p>
          <a:pPr algn="just">
            <a:spcAft>
              <a:spcPts val="600"/>
            </a:spcAft>
          </a:pPr>
          <a:r>
            <a:rPr lang="ru-RU" sz="1400" b="1" dirty="0" smtClean="0"/>
            <a:t>Условия:</a:t>
          </a:r>
          <a:r>
            <a:rPr lang="en-US" sz="1400" b="1" dirty="0" smtClean="0"/>
            <a:t> </a:t>
          </a:r>
          <a:r>
            <a:rPr lang="ru-RU" sz="1400" b="0" dirty="0" smtClean="0"/>
            <a:t>Начальный уровень </a:t>
          </a:r>
          <a:r>
            <a:rPr lang="en-US" sz="1400" b="0" dirty="0" smtClean="0"/>
            <a:t>Java</a:t>
          </a:r>
          <a:r>
            <a:rPr lang="ru-RU" sz="1400" b="0" dirty="0" smtClean="0"/>
            <a:t>, </a:t>
          </a:r>
          <a:r>
            <a:rPr lang="en-US" sz="1400" b="0" dirty="0" smtClean="0"/>
            <a:t>JavaScript, </a:t>
          </a:r>
          <a:r>
            <a:rPr lang="ru-RU" sz="1400" b="0" dirty="0" smtClean="0"/>
            <a:t>английского,  желание </a:t>
          </a:r>
          <a:r>
            <a:rPr lang="ru-RU" sz="1400" dirty="0" smtClean="0"/>
            <a:t>получить практический опыт и стремление расти профессионально!</a:t>
          </a:r>
          <a:endParaRPr lang="ru-RU" sz="1400" dirty="0"/>
        </a:p>
      </dgm:t>
    </dgm:pt>
    <dgm:pt modelId="{11F97C59-5527-4293-8D40-1A225116DA6E}" type="parTrans" cxnId="{FA8BE3F4-1ABB-409C-AE4B-99361FCDDE58}">
      <dgm:prSet/>
      <dgm:spPr/>
      <dgm:t>
        <a:bodyPr/>
        <a:lstStyle/>
        <a:p>
          <a:endParaRPr lang="ru-RU" sz="1200"/>
        </a:p>
      </dgm:t>
    </dgm:pt>
    <dgm:pt modelId="{FDB0A7AE-6AF9-44B3-8A97-40B34662F654}" type="sibTrans" cxnId="{FA8BE3F4-1ABB-409C-AE4B-99361FCDDE58}">
      <dgm:prSet/>
      <dgm:spPr/>
      <dgm:t>
        <a:bodyPr/>
        <a:lstStyle/>
        <a:p>
          <a:endParaRPr lang="ru-RU" sz="1200"/>
        </a:p>
      </dgm:t>
    </dgm:pt>
    <dgm:pt modelId="{EBF8C4E7-A6BC-42E0-B1BD-2066891B2B0F}">
      <dgm:prSet custT="1"/>
      <dgm:spPr>
        <a:solidFill>
          <a:srgbClr val="FFFFFF"/>
        </a:solidFill>
      </dgm:spPr>
      <dgm:t>
        <a:bodyPr rIns="100584"/>
        <a:lstStyle/>
        <a:p>
          <a:pPr algn="just">
            <a:spcAft>
              <a:spcPts val="600"/>
            </a:spcAft>
          </a:pPr>
          <a:r>
            <a:rPr lang="ru-RU" sz="1400" b="1" dirty="0" smtClean="0"/>
            <a:t>Результат:</a:t>
          </a:r>
          <a:r>
            <a:rPr lang="en-US" sz="1400" b="1" dirty="0" smtClean="0"/>
            <a:t> </a:t>
          </a:r>
          <a:r>
            <a:rPr lang="ru-RU" sz="1400" dirty="0" smtClean="0"/>
            <a:t>Получение знаний </a:t>
          </a:r>
          <a:r>
            <a:rPr lang="en-US" sz="1400" dirty="0" smtClean="0"/>
            <a:t>Java SE</a:t>
          </a:r>
          <a:r>
            <a:rPr lang="ru-RU" sz="1400" dirty="0" smtClean="0"/>
            <a:t>, </a:t>
          </a:r>
          <a:r>
            <a:rPr lang="en-US" sz="1400" dirty="0" smtClean="0"/>
            <a:t>JavaScript, </a:t>
          </a:r>
          <a:r>
            <a:rPr lang="ru-RU" sz="1400" dirty="0" smtClean="0"/>
            <a:t>практический опыт разработки</a:t>
          </a:r>
          <a:endParaRPr lang="ru-RU" sz="1400" dirty="0"/>
        </a:p>
      </dgm:t>
    </dgm:pt>
    <dgm:pt modelId="{57463AE8-487E-410A-BFF5-44EC19C099F5}" type="parTrans" cxnId="{03A182D0-B34D-42E6-8EB4-9E814868231E}">
      <dgm:prSet/>
      <dgm:spPr/>
      <dgm:t>
        <a:bodyPr/>
        <a:lstStyle/>
        <a:p>
          <a:endParaRPr lang="ru-RU" sz="1200"/>
        </a:p>
      </dgm:t>
    </dgm:pt>
    <dgm:pt modelId="{83B696D3-4F8D-44E1-A303-B53A448840CB}" type="sibTrans" cxnId="{03A182D0-B34D-42E6-8EB4-9E814868231E}">
      <dgm:prSet/>
      <dgm:spPr/>
      <dgm:t>
        <a:bodyPr/>
        <a:lstStyle/>
        <a:p>
          <a:endParaRPr lang="ru-RU" sz="1200"/>
        </a:p>
      </dgm:t>
    </dgm:pt>
    <dgm:pt modelId="{7C4B393F-409C-420F-B3BA-C70D22B0E41F}">
      <dgm:prSet custT="1"/>
      <dgm:spPr>
        <a:solidFill>
          <a:srgbClr val="FFFFFF"/>
        </a:solidFill>
      </dgm:spPr>
      <dgm:t>
        <a:bodyPr rIns="100584"/>
        <a:lstStyle/>
        <a:p>
          <a:pPr algn="just">
            <a:spcAft>
              <a:spcPts val="600"/>
            </a:spcAft>
          </a:pPr>
          <a:r>
            <a:rPr lang="ru-RU" sz="1400" b="1" dirty="0" smtClean="0"/>
            <a:t>Условия:</a:t>
          </a:r>
          <a:r>
            <a:rPr lang="en-US" sz="1400" b="1" dirty="0" smtClean="0"/>
            <a:t> </a:t>
          </a:r>
          <a:r>
            <a:rPr lang="ru-RU" sz="1400" b="0" dirty="0" smtClean="0"/>
            <a:t>Средний уровень </a:t>
          </a:r>
          <a:r>
            <a:rPr lang="en-US" sz="1400" b="0" dirty="0" smtClean="0"/>
            <a:t>Java SE</a:t>
          </a:r>
          <a:r>
            <a:rPr lang="ru-RU" sz="1400" b="0" dirty="0" smtClean="0"/>
            <a:t>, английского, начальный уровень </a:t>
          </a:r>
          <a:r>
            <a:rPr lang="en-US" sz="1400" b="0" dirty="0" smtClean="0"/>
            <a:t>Java EE </a:t>
          </a:r>
          <a:r>
            <a:rPr lang="ru-RU" sz="1400" b="0" dirty="0" smtClean="0"/>
            <a:t>, интерес к серьезному промышленному программированию и нашим проектам!</a:t>
          </a:r>
          <a:endParaRPr lang="ru-RU" sz="1400" b="0" dirty="0"/>
        </a:p>
      </dgm:t>
    </dgm:pt>
    <dgm:pt modelId="{89964BE9-6F2A-4A75-BF8C-93B02B15A5BE}" type="parTrans" cxnId="{71A7CC90-650A-4A9F-8EA6-79D9EC803ED8}">
      <dgm:prSet/>
      <dgm:spPr/>
      <dgm:t>
        <a:bodyPr/>
        <a:lstStyle/>
        <a:p>
          <a:endParaRPr lang="ru-RU" sz="1200"/>
        </a:p>
      </dgm:t>
    </dgm:pt>
    <dgm:pt modelId="{C116065E-92FB-4C86-93ED-3FC9298EB317}" type="sibTrans" cxnId="{71A7CC90-650A-4A9F-8EA6-79D9EC803ED8}">
      <dgm:prSet/>
      <dgm:spPr/>
      <dgm:t>
        <a:bodyPr/>
        <a:lstStyle/>
        <a:p>
          <a:endParaRPr lang="ru-RU" sz="1200"/>
        </a:p>
      </dgm:t>
    </dgm:pt>
    <dgm:pt modelId="{4FDD0FF8-BB7A-4B9F-AF5D-BFE6567748E1}">
      <dgm:prSet custT="1"/>
      <dgm:spPr>
        <a:solidFill>
          <a:srgbClr val="FFFFFF"/>
        </a:solidFill>
      </dgm:spPr>
      <dgm:t>
        <a:bodyPr rIns="100584"/>
        <a:lstStyle/>
        <a:p>
          <a:pPr algn="just">
            <a:spcAft>
              <a:spcPts val="600"/>
            </a:spcAft>
          </a:pPr>
          <a:r>
            <a:rPr lang="ru-RU" sz="1400" b="1" dirty="0" smtClean="0"/>
            <a:t>Результат:</a:t>
          </a:r>
          <a:r>
            <a:rPr lang="en-US" sz="1400" b="1" dirty="0" smtClean="0"/>
            <a:t> </a:t>
          </a:r>
          <a:r>
            <a:rPr lang="ru-RU" sz="1400" dirty="0" smtClean="0"/>
            <a:t>Повышение уровня знаний </a:t>
          </a:r>
          <a:r>
            <a:rPr lang="en-US" sz="1400" dirty="0" smtClean="0"/>
            <a:t>Java</a:t>
          </a:r>
          <a:r>
            <a:rPr lang="ru-RU" sz="1400" dirty="0" smtClean="0"/>
            <a:t> / </a:t>
          </a:r>
          <a:r>
            <a:rPr lang="en-US" sz="1400" dirty="0" smtClean="0"/>
            <a:t>Java EE</a:t>
          </a:r>
          <a:r>
            <a:rPr lang="ru-RU" sz="1400" dirty="0" smtClean="0"/>
            <a:t>, опыт работы в коммерческих проектах, опыт работы в команде</a:t>
          </a:r>
          <a:r>
            <a:rPr lang="en-US" sz="1400" dirty="0" smtClean="0"/>
            <a:t>,  </a:t>
          </a:r>
          <a:r>
            <a:rPr lang="ru-RU" sz="1400" dirty="0" smtClean="0"/>
            <a:t>написание ВКР в компании</a:t>
          </a:r>
          <a:endParaRPr lang="ru-RU" sz="1400" dirty="0"/>
        </a:p>
      </dgm:t>
    </dgm:pt>
    <dgm:pt modelId="{13116501-8FAC-47D2-8AC9-4410FDDFCA57}" type="parTrans" cxnId="{65484A35-EBD1-46E9-833B-139852B2CE8A}">
      <dgm:prSet/>
      <dgm:spPr/>
      <dgm:t>
        <a:bodyPr/>
        <a:lstStyle/>
        <a:p>
          <a:endParaRPr lang="ru-RU" sz="1200"/>
        </a:p>
      </dgm:t>
    </dgm:pt>
    <dgm:pt modelId="{0AAC7B55-9810-4FA3-9039-8FC8291279FB}" type="sibTrans" cxnId="{65484A35-EBD1-46E9-833B-139852B2CE8A}">
      <dgm:prSet/>
      <dgm:spPr/>
      <dgm:t>
        <a:bodyPr/>
        <a:lstStyle/>
        <a:p>
          <a:endParaRPr lang="ru-RU" sz="1200"/>
        </a:p>
      </dgm:t>
    </dgm:pt>
    <dgm:pt modelId="{2C8378BC-2D2F-4287-992C-3194CBEFB326}">
      <dgm:prSet custT="1"/>
      <dgm:spPr>
        <a:solidFill>
          <a:srgbClr val="FFFFFF"/>
        </a:solidFill>
      </dgm:spPr>
      <dgm:t>
        <a:bodyPr rIns="100584"/>
        <a:lstStyle/>
        <a:p>
          <a:pPr algn="just">
            <a:spcAft>
              <a:spcPts val="600"/>
            </a:spcAft>
          </a:pPr>
          <a:r>
            <a:rPr lang="ru-RU" sz="1400" b="1" dirty="0" smtClean="0"/>
            <a:t>Результат:</a:t>
          </a:r>
          <a:r>
            <a:rPr lang="en-US" sz="1400" b="1" dirty="0" smtClean="0"/>
            <a:t> </a:t>
          </a:r>
          <a:r>
            <a:rPr lang="ru-RU" sz="1400" b="0" dirty="0" smtClean="0"/>
            <a:t>Повышение уровня знаний </a:t>
          </a:r>
          <a:r>
            <a:rPr lang="en-US" sz="1400" b="0" dirty="0" smtClean="0"/>
            <a:t>Java</a:t>
          </a:r>
          <a:r>
            <a:rPr lang="ru-RU" sz="1400" b="0" dirty="0" smtClean="0"/>
            <a:t> / </a:t>
          </a:r>
          <a:r>
            <a:rPr lang="en-US" sz="1400" b="0" dirty="0" smtClean="0"/>
            <a:t>Java EE</a:t>
          </a:r>
          <a:r>
            <a:rPr lang="ru-RU" sz="1400" b="0" dirty="0" smtClean="0"/>
            <a:t>, английского, опыт командной  работы в коммерческих проектах по стандартам,  </a:t>
          </a:r>
          <a:r>
            <a:rPr lang="ru-RU" sz="1400" b="0" i="0" dirty="0" smtClean="0"/>
            <a:t>принятым в ведущих </a:t>
          </a:r>
          <a:r>
            <a:rPr lang="ru-RU" sz="1400" b="0" i="0" dirty="0" err="1" smtClean="0"/>
            <a:t>ИТ-компаниях</a:t>
          </a:r>
          <a:endParaRPr lang="ru-RU" sz="1400" b="0" dirty="0"/>
        </a:p>
      </dgm:t>
    </dgm:pt>
    <dgm:pt modelId="{22843008-9D63-4C94-8EFD-DED37E156255}" type="sibTrans" cxnId="{8BEE6460-07B1-45B8-A05D-680BC0D11EE6}">
      <dgm:prSet/>
      <dgm:spPr/>
      <dgm:t>
        <a:bodyPr/>
        <a:lstStyle/>
        <a:p>
          <a:endParaRPr lang="ru-RU" sz="1200"/>
        </a:p>
      </dgm:t>
    </dgm:pt>
    <dgm:pt modelId="{0764F9A3-1C2E-4ECA-8B76-08EDFEC3E823}" type="parTrans" cxnId="{8BEE6460-07B1-45B8-A05D-680BC0D11EE6}">
      <dgm:prSet/>
      <dgm:spPr/>
      <dgm:t>
        <a:bodyPr/>
        <a:lstStyle/>
        <a:p>
          <a:endParaRPr lang="ru-RU" sz="1200"/>
        </a:p>
      </dgm:t>
    </dgm:pt>
    <dgm:pt modelId="{62885A79-C5AB-4F10-908C-6E2466CCC3B9}">
      <dgm:prSet phldrT="[Text]" custT="1"/>
      <dgm:spPr>
        <a:solidFill>
          <a:srgbClr val="FFFFFF"/>
        </a:solidFill>
      </dgm:spPr>
      <dgm:t>
        <a:bodyPr rIns="100584"/>
        <a:lstStyle/>
        <a:p>
          <a:pPr algn="just">
            <a:spcAft>
              <a:spcPts val="600"/>
            </a:spcAft>
          </a:pPr>
          <a:r>
            <a:rPr lang="ru-RU" sz="1400" b="1" dirty="0" smtClean="0"/>
            <a:t>Регулярная работа в проектах (возможна неполная занятость)</a:t>
          </a:r>
          <a:endParaRPr lang="ru-RU" sz="1400" b="1" dirty="0"/>
        </a:p>
      </dgm:t>
    </dgm:pt>
    <dgm:pt modelId="{6E7FA4EC-2667-406C-9284-3BF491872864}" type="parTrans" cxnId="{2B554902-7472-4B89-9291-DEEE4A86B936}">
      <dgm:prSet/>
      <dgm:spPr/>
      <dgm:t>
        <a:bodyPr/>
        <a:lstStyle/>
        <a:p>
          <a:endParaRPr lang="ru-RU"/>
        </a:p>
      </dgm:t>
    </dgm:pt>
    <dgm:pt modelId="{742AF742-B7F6-4BE5-9591-361CAE4D88AD}" type="sibTrans" cxnId="{2B554902-7472-4B89-9291-DEEE4A86B936}">
      <dgm:prSet/>
      <dgm:spPr/>
      <dgm:t>
        <a:bodyPr/>
        <a:lstStyle/>
        <a:p>
          <a:endParaRPr lang="ru-RU"/>
        </a:p>
      </dgm:t>
    </dgm:pt>
    <dgm:pt modelId="{16D85C78-D81D-4DED-A30A-319323EF368B}" type="pres">
      <dgm:prSet presAssocID="{D6D45E88-7F61-443B-ADB3-A287A60B48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E3B15F-FC57-4EDD-BE86-361C6BBF5998}" type="pres">
      <dgm:prSet presAssocID="{22DF7172-02C4-4418-961D-6CA0ED0E791C}" presName="composite" presStyleCnt="0"/>
      <dgm:spPr/>
      <dgm:t>
        <a:bodyPr/>
        <a:lstStyle/>
        <a:p>
          <a:endParaRPr lang="en-US"/>
        </a:p>
      </dgm:t>
    </dgm:pt>
    <dgm:pt modelId="{A6E485DB-A190-4531-9A9C-8D56C31DFE24}" type="pres">
      <dgm:prSet presAssocID="{22DF7172-02C4-4418-961D-6CA0ED0E791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1ED54-28CC-4D40-A847-74A8A811751F}" type="pres">
      <dgm:prSet presAssocID="{22DF7172-02C4-4418-961D-6CA0ED0E791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5D752-796A-4B3F-A159-3584112B80E7}" type="pres">
      <dgm:prSet presAssocID="{A44930FF-A8EB-4AC1-AD8C-BA55730BCF97}" presName="sp" presStyleCnt="0"/>
      <dgm:spPr/>
      <dgm:t>
        <a:bodyPr/>
        <a:lstStyle/>
        <a:p>
          <a:endParaRPr lang="en-US"/>
        </a:p>
      </dgm:t>
    </dgm:pt>
    <dgm:pt modelId="{3AC3F4B9-9145-4B50-8889-3A8EC113EA2B}" type="pres">
      <dgm:prSet presAssocID="{C1D748B5-D8EB-43F2-AA90-A4865CF5F6BF}" presName="composite" presStyleCnt="0"/>
      <dgm:spPr/>
      <dgm:t>
        <a:bodyPr/>
        <a:lstStyle/>
        <a:p>
          <a:endParaRPr lang="en-US"/>
        </a:p>
      </dgm:t>
    </dgm:pt>
    <dgm:pt modelId="{462BD768-D964-425C-AA9F-DEE4B47F432B}" type="pres">
      <dgm:prSet presAssocID="{C1D748B5-D8EB-43F2-AA90-A4865CF5F6B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BF249-A246-4C99-9ED5-F46BB0E03243}" type="pres">
      <dgm:prSet presAssocID="{C1D748B5-D8EB-43F2-AA90-A4865CF5F6B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7CD7C-2402-4037-925A-6A9C22B0C56E}" type="pres">
      <dgm:prSet presAssocID="{A337A4FE-C5F8-4E7D-B6B9-16F9D757AC25}" presName="sp" presStyleCnt="0"/>
      <dgm:spPr/>
      <dgm:t>
        <a:bodyPr/>
        <a:lstStyle/>
        <a:p>
          <a:endParaRPr lang="en-US"/>
        </a:p>
      </dgm:t>
    </dgm:pt>
    <dgm:pt modelId="{4DF9512E-782A-4D37-92ED-ADBD99338D10}" type="pres">
      <dgm:prSet presAssocID="{56AE7E3D-7B15-46A9-B24F-405ABA5B4AA0}" presName="composite" presStyleCnt="0"/>
      <dgm:spPr/>
      <dgm:t>
        <a:bodyPr/>
        <a:lstStyle/>
        <a:p>
          <a:endParaRPr lang="en-US"/>
        </a:p>
      </dgm:t>
    </dgm:pt>
    <dgm:pt modelId="{E368F0DF-D37D-4C4E-9087-852A92E44741}" type="pres">
      <dgm:prSet presAssocID="{56AE7E3D-7B15-46A9-B24F-405ABA5B4AA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B954E-2AA0-4635-BEFF-E8FC170D19FD}" type="pres">
      <dgm:prSet presAssocID="{56AE7E3D-7B15-46A9-B24F-405ABA5B4AA0}" presName="descendantText" presStyleLbl="alignAcc1" presStyleIdx="2" presStyleCnt="3" custScaleY="137467" custLinFactNeighborY="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4D97B9-F76F-4B71-B152-8FD77F9696DD}" type="presOf" srcId="{EBF8C4E7-A6BC-42E0-B1BD-2066891B2B0F}" destId="{2131ED54-28CC-4D40-A847-74A8A811751F}" srcOrd="0" destOrd="2" presId="urn:microsoft.com/office/officeart/2005/8/layout/chevron2"/>
    <dgm:cxn modelId="{E36B2823-99A1-4C06-9E9B-5441DE24B8A0}" srcId="{22DF7172-02C4-4418-961D-6CA0ED0E791C}" destId="{30FA7ED2-E2A6-4864-9F4E-E0FDB1BA78A8}" srcOrd="0" destOrd="0" parTransId="{DE3B775E-374C-4263-96E8-A2111E229172}" sibTransId="{CD66A201-0504-4FE5-96A7-F0F0A0899220}"/>
    <dgm:cxn modelId="{7AED00BB-85B1-48FD-B4BC-681FC61FC68A}" srcId="{D6D45E88-7F61-443B-ADB3-A287A60B48E3}" destId="{22DF7172-02C4-4418-961D-6CA0ED0E791C}" srcOrd="0" destOrd="0" parTransId="{60A43FF6-B09D-40CA-9DE4-041C101B6E89}" sibTransId="{A44930FF-A8EB-4AC1-AD8C-BA55730BCF97}"/>
    <dgm:cxn modelId="{AC12C9FF-CCF3-4D54-8322-E39D7818CA5A}" type="presOf" srcId="{654FDB94-74B1-4A12-BA40-BC5ED6AEC2DA}" destId="{2131ED54-28CC-4D40-A847-74A8A811751F}" srcOrd="0" destOrd="1" presId="urn:microsoft.com/office/officeart/2005/8/layout/chevron2"/>
    <dgm:cxn modelId="{6924BCEA-C235-4E25-BFB2-5BDBAC8AFC8B}" type="presOf" srcId="{2C8378BC-2D2F-4287-992C-3194CBEFB326}" destId="{C7AB954E-2AA0-4635-BEFF-E8FC170D19FD}" srcOrd="0" destOrd="2" presId="urn:microsoft.com/office/officeart/2005/8/layout/chevron2"/>
    <dgm:cxn modelId="{65484A35-EBD1-46E9-833B-139852B2CE8A}" srcId="{C1D748B5-D8EB-43F2-AA90-A4865CF5F6BF}" destId="{4FDD0FF8-BB7A-4B9F-AF5D-BFE6567748E1}" srcOrd="2" destOrd="0" parTransId="{13116501-8FAC-47D2-8AC9-4410FDDFCA57}" sibTransId="{0AAC7B55-9810-4FA3-9039-8FC8291279FB}"/>
    <dgm:cxn modelId="{D3059689-A759-46F2-9BBA-5A3D56E7137C}" type="presOf" srcId="{4FDD0FF8-BB7A-4B9F-AF5D-BFE6567748E1}" destId="{69DBF249-A246-4C99-9ED5-F46BB0E03243}" srcOrd="0" destOrd="2" presId="urn:microsoft.com/office/officeart/2005/8/layout/chevron2"/>
    <dgm:cxn modelId="{0B49205F-50D0-4D27-801B-B0795D049E88}" type="presOf" srcId="{7C4B393F-409C-420F-B3BA-C70D22B0E41F}" destId="{69DBF249-A246-4C99-9ED5-F46BB0E03243}" srcOrd="0" destOrd="1" presId="urn:microsoft.com/office/officeart/2005/8/layout/chevron2"/>
    <dgm:cxn modelId="{8BEE6460-07B1-45B8-A05D-680BC0D11EE6}" srcId="{56AE7E3D-7B15-46A9-B24F-405ABA5B4AA0}" destId="{2C8378BC-2D2F-4287-992C-3194CBEFB326}" srcOrd="2" destOrd="0" parTransId="{0764F9A3-1C2E-4ECA-8B76-08EDFEC3E823}" sibTransId="{22843008-9D63-4C94-8EFD-DED37E156255}"/>
    <dgm:cxn modelId="{233A532E-C4A5-4B4B-8BE8-9299BEC57AB9}" srcId="{C1D748B5-D8EB-43F2-AA90-A4865CF5F6BF}" destId="{B00D15EB-46AE-4BF6-809F-723237A0BC0B}" srcOrd="0" destOrd="0" parTransId="{95D211ED-B7D6-4E37-BDFC-CA4C75860B1D}" sibTransId="{8A883877-5BFD-4D85-9902-7AEAF62028AB}"/>
    <dgm:cxn modelId="{A856D348-C273-4588-A76D-B3D547D0E9D5}" type="presOf" srcId="{22DF7172-02C4-4418-961D-6CA0ED0E791C}" destId="{A6E485DB-A190-4531-9A9C-8D56C31DFE24}" srcOrd="0" destOrd="0" presId="urn:microsoft.com/office/officeart/2005/8/layout/chevron2"/>
    <dgm:cxn modelId="{599F9F5C-2514-4095-A295-A5965D57C319}" type="presOf" srcId="{B00D15EB-46AE-4BF6-809F-723237A0BC0B}" destId="{69DBF249-A246-4C99-9ED5-F46BB0E03243}" srcOrd="0" destOrd="0" presId="urn:microsoft.com/office/officeart/2005/8/layout/chevron2"/>
    <dgm:cxn modelId="{6C9E0BB3-0187-478D-B545-D1E9BB88038B}" srcId="{D6D45E88-7F61-443B-ADB3-A287A60B48E3}" destId="{56AE7E3D-7B15-46A9-B24F-405ABA5B4AA0}" srcOrd="2" destOrd="0" parTransId="{0C04E6F6-097A-4D2C-AAD2-F1225883C39A}" sibTransId="{3E98637D-A049-46E4-8E08-1A98412B02CF}"/>
    <dgm:cxn modelId="{688D8EB7-895E-47E1-BE3A-7D828EB0A528}" type="presOf" srcId="{C1D748B5-D8EB-43F2-AA90-A4865CF5F6BF}" destId="{462BD768-D964-425C-AA9F-DEE4B47F432B}" srcOrd="0" destOrd="0" presId="urn:microsoft.com/office/officeart/2005/8/layout/chevron2"/>
    <dgm:cxn modelId="{03A182D0-B34D-42E6-8EB4-9E814868231E}" srcId="{22DF7172-02C4-4418-961D-6CA0ED0E791C}" destId="{EBF8C4E7-A6BC-42E0-B1BD-2066891B2B0F}" srcOrd="2" destOrd="0" parTransId="{57463AE8-487E-410A-BFF5-44EC19C099F5}" sibTransId="{83B696D3-4F8D-44E1-A303-B53A448840CB}"/>
    <dgm:cxn modelId="{85216F83-3381-4079-8953-5CA9BD2625B7}" srcId="{56AE7E3D-7B15-46A9-B24F-405ABA5B4AA0}" destId="{9BAD1BBF-E8C5-471F-BEE3-6DFCB1D9A829}" srcOrd="1" destOrd="0" parTransId="{06B78935-A8BB-4E3B-B65D-370F466D9760}" sibTransId="{1AEF76AC-6F2E-4042-8D43-99A5CC280474}"/>
    <dgm:cxn modelId="{3C190904-A2C8-448E-A380-5F40658CD3E4}" type="presOf" srcId="{56AE7E3D-7B15-46A9-B24F-405ABA5B4AA0}" destId="{E368F0DF-D37D-4C4E-9087-852A92E44741}" srcOrd="0" destOrd="0" presId="urn:microsoft.com/office/officeart/2005/8/layout/chevron2"/>
    <dgm:cxn modelId="{71A7CC90-650A-4A9F-8EA6-79D9EC803ED8}" srcId="{C1D748B5-D8EB-43F2-AA90-A4865CF5F6BF}" destId="{7C4B393F-409C-420F-B3BA-C70D22B0E41F}" srcOrd="1" destOrd="0" parTransId="{89964BE9-6F2A-4A75-BF8C-93B02B15A5BE}" sibTransId="{C116065E-92FB-4C86-93ED-3FC9298EB317}"/>
    <dgm:cxn modelId="{B15307B8-AD75-46C7-B07F-EBAB2A08C2D7}" type="presOf" srcId="{62885A79-C5AB-4F10-908C-6E2466CCC3B9}" destId="{C7AB954E-2AA0-4635-BEFF-E8FC170D19FD}" srcOrd="0" destOrd="0" presId="urn:microsoft.com/office/officeart/2005/8/layout/chevron2"/>
    <dgm:cxn modelId="{29D8877A-DE5B-405F-A2F5-64B4DE36E028}" type="presOf" srcId="{30FA7ED2-E2A6-4864-9F4E-E0FDB1BA78A8}" destId="{2131ED54-28CC-4D40-A847-74A8A811751F}" srcOrd="0" destOrd="0" presId="urn:microsoft.com/office/officeart/2005/8/layout/chevron2"/>
    <dgm:cxn modelId="{1F136829-CC07-46AF-9230-21B8F3BD4FFB}" srcId="{D6D45E88-7F61-443B-ADB3-A287A60B48E3}" destId="{C1D748B5-D8EB-43F2-AA90-A4865CF5F6BF}" srcOrd="1" destOrd="0" parTransId="{DFEB2FEE-78A9-4625-8326-AF60BB899EB7}" sibTransId="{A337A4FE-C5F8-4E7D-B6B9-16F9D757AC25}"/>
    <dgm:cxn modelId="{FA8BE3F4-1ABB-409C-AE4B-99361FCDDE58}" srcId="{22DF7172-02C4-4418-961D-6CA0ED0E791C}" destId="{654FDB94-74B1-4A12-BA40-BC5ED6AEC2DA}" srcOrd="1" destOrd="0" parTransId="{11F97C59-5527-4293-8D40-1A225116DA6E}" sibTransId="{FDB0A7AE-6AF9-44B3-8A97-40B34662F654}"/>
    <dgm:cxn modelId="{DCB1E89B-2797-4989-B590-93EA6E354B1B}" type="presOf" srcId="{D6D45E88-7F61-443B-ADB3-A287A60B48E3}" destId="{16D85C78-D81D-4DED-A30A-319323EF368B}" srcOrd="0" destOrd="0" presId="urn:microsoft.com/office/officeart/2005/8/layout/chevron2"/>
    <dgm:cxn modelId="{2B554902-7472-4B89-9291-DEEE4A86B936}" srcId="{56AE7E3D-7B15-46A9-B24F-405ABA5B4AA0}" destId="{62885A79-C5AB-4F10-908C-6E2466CCC3B9}" srcOrd="0" destOrd="0" parTransId="{6E7FA4EC-2667-406C-9284-3BF491872864}" sibTransId="{742AF742-B7F6-4BE5-9591-361CAE4D88AD}"/>
    <dgm:cxn modelId="{714D1030-D2CF-439B-A05B-1D928981A1E2}" type="presOf" srcId="{9BAD1BBF-E8C5-471F-BEE3-6DFCB1D9A829}" destId="{C7AB954E-2AA0-4635-BEFF-E8FC170D19FD}" srcOrd="0" destOrd="1" presId="urn:microsoft.com/office/officeart/2005/8/layout/chevron2"/>
    <dgm:cxn modelId="{B0928C4D-C494-460A-85E3-B94373B207D3}" type="presParOf" srcId="{16D85C78-D81D-4DED-A30A-319323EF368B}" destId="{83E3B15F-FC57-4EDD-BE86-361C6BBF5998}" srcOrd="0" destOrd="0" presId="urn:microsoft.com/office/officeart/2005/8/layout/chevron2"/>
    <dgm:cxn modelId="{16AC97D9-0718-4996-A08A-C8D337FF1E1D}" type="presParOf" srcId="{83E3B15F-FC57-4EDD-BE86-361C6BBF5998}" destId="{A6E485DB-A190-4531-9A9C-8D56C31DFE24}" srcOrd="0" destOrd="0" presId="urn:microsoft.com/office/officeart/2005/8/layout/chevron2"/>
    <dgm:cxn modelId="{321F3B03-9BD9-4B6E-9538-E6E57328D859}" type="presParOf" srcId="{83E3B15F-FC57-4EDD-BE86-361C6BBF5998}" destId="{2131ED54-28CC-4D40-A847-74A8A811751F}" srcOrd="1" destOrd="0" presId="urn:microsoft.com/office/officeart/2005/8/layout/chevron2"/>
    <dgm:cxn modelId="{B88193DC-7513-49DB-9D57-64C0C1A0AEE8}" type="presParOf" srcId="{16D85C78-D81D-4DED-A30A-319323EF368B}" destId="{2275D752-796A-4B3F-A159-3584112B80E7}" srcOrd="1" destOrd="0" presId="urn:microsoft.com/office/officeart/2005/8/layout/chevron2"/>
    <dgm:cxn modelId="{D9A1F165-C250-4FD4-B080-EDDC5C02802A}" type="presParOf" srcId="{16D85C78-D81D-4DED-A30A-319323EF368B}" destId="{3AC3F4B9-9145-4B50-8889-3A8EC113EA2B}" srcOrd="2" destOrd="0" presId="urn:microsoft.com/office/officeart/2005/8/layout/chevron2"/>
    <dgm:cxn modelId="{3FC4FC0E-F547-4D4E-8180-780425DDB673}" type="presParOf" srcId="{3AC3F4B9-9145-4B50-8889-3A8EC113EA2B}" destId="{462BD768-D964-425C-AA9F-DEE4B47F432B}" srcOrd="0" destOrd="0" presId="urn:microsoft.com/office/officeart/2005/8/layout/chevron2"/>
    <dgm:cxn modelId="{C2756756-2F01-49A3-B9DE-DE50A2ECEE6B}" type="presParOf" srcId="{3AC3F4B9-9145-4B50-8889-3A8EC113EA2B}" destId="{69DBF249-A246-4C99-9ED5-F46BB0E03243}" srcOrd="1" destOrd="0" presId="urn:microsoft.com/office/officeart/2005/8/layout/chevron2"/>
    <dgm:cxn modelId="{1D515D6D-B158-4067-B3F9-7C8F312DC6E5}" type="presParOf" srcId="{16D85C78-D81D-4DED-A30A-319323EF368B}" destId="{D6A7CD7C-2402-4037-925A-6A9C22B0C56E}" srcOrd="3" destOrd="0" presId="urn:microsoft.com/office/officeart/2005/8/layout/chevron2"/>
    <dgm:cxn modelId="{D3F13722-25C0-4905-8466-6726B67E3445}" type="presParOf" srcId="{16D85C78-D81D-4DED-A30A-319323EF368B}" destId="{4DF9512E-782A-4D37-92ED-ADBD99338D10}" srcOrd="4" destOrd="0" presId="urn:microsoft.com/office/officeart/2005/8/layout/chevron2"/>
    <dgm:cxn modelId="{D7FF53AC-F00D-4631-972B-AF86E88E3889}" type="presParOf" srcId="{4DF9512E-782A-4D37-92ED-ADBD99338D10}" destId="{E368F0DF-D37D-4C4E-9087-852A92E44741}" srcOrd="0" destOrd="0" presId="urn:microsoft.com/office/officeart/2005/8/layout/chevron2"/>
    <dgm:cxn modelId="{3D35E7B5-59A8-4B55-A6C2-DA241A53441F}" type="presParOf" srcId="{4DF9512E-782A-4D37-92ED-ADBD99338D10}" destId="{C7AB954E-2AA0-4635-BEFF-E8FC170D19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E485DB-A190-4531-9A9C-8D56C31DFE24}">
      <dsp:nvSpPr>
        <dsp:cNvPr id="0" name=""/>
        <dsp:cNvSpPr/>
      </dsp:nvSpPr>
      <dsp:spPr>
        <a:xfrm rot="5400000">
          <a:off x="-268000" y="278328"/>
          <a:ext cx="1786671" cy="125067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Учебный проект</a:t>
          </a:r>
          <a:endParaRPr lang="ru-RU" sz="1600" b="1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 месяца</a:t>
          </a:r>
          <a:endParaRPr lang="ru-RU" sz="1400" b="1" kern="1200" dirty="0">
            <a:solidFill>
              <a:schemeClr val="tx1"/>
            </a:solidFill>
          </a:endParaRPr>
        </a:p>
      </dsp:txBody>
      <dsp:txXfrm rot="5400000">
        <a:off x="-268000" y="278328"/>
        <a:ext cx="1786671" cy="1250670"/>
      </dsp:txXfrm>
    </dsp:sp>
    <dsp:sp modelId="{2131ED54-28CC-4D40-A847-74A8A811751F}">
      <dsp:nvSpPr>
        <dsp:cNvPr id="0" name=""/>
        <dsp:cNvSpPr/>
      </dsp:nvSpPr>
      <dsp:spPr>
        <a:xfrm rot="5400000">
          <a:off x="4235361" y="-2974363"/>
          <a:ext cx="1161947" cy="7131329"/>
        </a:xfrm>
        <a:prstGeom prst="round2SameRect">
          <a:avLst/>
        </a:prstGeom>
        <a:solidFill>
          <a:srgbClr val="FFFFFF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100584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Участие в учебно-практических проектах по </a:t>
          </a:r>
          <a:r>
            <a:rPr lang="en-US" sz="1400" b="1" kern="1200" dirty="0" smtClean="0">
              <a:hlinkClick xmlns:r="http://schemas.openxmlformats.org/officeDocument/2006/relationships" r:id="" action="ppaction://hlinksldjump"/>
            </a:rPr>
            <a:t>Java SE </a:t>
          </a:r>
          <a:r>
            <a:rPr lang="ru-RU" sz="1400" b="1" kern="1200" dirty="0" smtClean="0"/>
            <a:t>и </a:t>
          </a:r>
          <a:r>
            <a:rPr lang="en-US" sz="1400" b="1" kern="1200" dirty="0" smtClean="0">
              <a:hlinkClick xmlns:r="http://schemas.openxmlformats.org/officeDocument/2006/relationships" r:id="" action="ppaction://hlinksldjump"/>
            </a:rPr>
            <a:t>JavaScript</a:t>
          </a:r>
          <a:endParaRPr lang="ru-RU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Условия:</a:t>
          </a:r>
          <a:r>
            <a:rPr lang="en-US" sz="1400" b="1" kern="1200" dirty="0" smtClean="0"/>
            <a:t> </a:t>
          </a:r>
          <a:r>
            <a:rPr lang="ru-RU" sz="1400" b="0" kern="1200" dirty="0" smtClean="0"/>
            <a:t>Начальный уровень </a:t>
          </a:r>
          <a:r>
            <a:rPr lang="en-US" sz="1400" b="0" kern="1200" dirty="0" smtClean="0"/>
            <a:t>Java</a:t>
          </a:r>
          <a:r>
            <a:rPr lang="ru-RU" sz="1400" b="0" kern="1200" dirty="0" smtClean="0"/>
            <a:t>, </a:t>
          </a:r>
          <a:r>
            <a:rPr lang="en-US" sz="1400" b="0" kern="1200" dirty="0" smtClean="0"/>
            <a:t>JavaScript, </a:t>
          </a:r>
          <a:r>
            <a:rPr lang="ru-RU" sz="1400" b="0" kern="1200" dirty="0" smtClean="0"/>
            <a:t>английского,  желание </a:t>
          </a:r>
          <a:r>
            <a:rPr lang="ru-RU" sz="1400" kern="1200" dirty="0" smtClean="0"/>
            <a:t>получить практический опыт и стремление расти профессионально!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Результат:</a:t>
          </a:r>
          <a:r>
            <a:rPr lang="en-US" sz="1400" b="1" kern="1200" dirty="0" smtClean="0"/>
            <a:t> </a:t>
          </a:r>
          <a:r>
            <a:rPr lang="ru-RU" sz="1400" kern="1200" dirty="0" smtClean="0"/>
            <a:t>Получение знаний </a:t>
          </a:r>
          <a:r>
            <a:rPr lang="en-US" sz="1400" kern="1200" dirty="0" smtClean="0"/>
            <a:t>Java SE</a:t>
          </a:r>
          <a:r>
            <a:rPr lang="ru-RU" sz="1400" kern="1200" dirty="0" smtClean="0"/>
            <a:t>, </a:t>
          </a:r>
          <a:r>
            <a:rPr lang="en-US" sz="1400" kern="1200" dirty="0" smtClean="0"/>
            <a:t>JavaScript, </a:t>
          </a:r>
          <a:r>
            <a:rPr lang="ru-RU" sz="1400" kern="1200" dirty="0" smtClean="0"/>
            <a:t>практический опыт разработки</a:t>
          </a:r>
          <a:endParaRPr lang="ru-RU" sz="1400" kern="1200" dirty="0"/>
        </a:p>
      </dsp:txBody>
      <dsp:txXfrm rot="5400000">
        <a:off x="4235361" y="-2974363"/>
        <a:ext cx="1161947" cy="7131329"/>
      </dsp:txXfrm>
    </dsp:sp>
    <dsp:sp modelId="{462BD768-D964-425C-AA9F-DEE4B47F432B}">
      <dsp:nvSpPr>
        <dsp:cNvPr id="0" name=""/>
        <dsp:cNvSpPr/>
      </dsp:nvSpPr>
      <dsp:spPr>
        <a:xfrm rot="5400000">
          <a:off x="-268000" y="1882085"/>
          <a:ext cx="1786671" cy="125067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Практика и стажировка</a:t>
          </a:r>
          <a:endParaRPr lang="ru-RU" sz="1600" b="1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2</a:t>
          </a:r>
          <a:r>
            <a:rPr lang="ru-RU" sz="1400" b="1" kern="1200" dirty="0" smtClean="0">
              <a:solidFill>
                <a:schemeClr val="tx1"/>
              </a:solidFill>
            </a:rPr>
            <a:t>-</a:t>
          </a:r>
          <a:r>
            <a:rPr lang="en-US" sz="1400" b="1" kern="1200" dirty="0" smtClean="0">
              <a:solidFill>
                <a:schemeClr val="tx1"/>
              </a:solidFill>
            </a:rPr>
            <a:t>4</a:t>
          </a:r>
          <a:r>
            <a:rPr lang="ru-RU" sz="1400" b="1" kern="1200" dirty="0" smtClean="0">
              <a:solidFill>
                <a:schemeClr val="tx1"/>
              </a:solidFill>
            </a:rPr>
            <a:t> месяца</a:t>
          </a:r>
          <a:endParaRPr lang="ru-RU" sz="1400" b="1" kern="1200" dirty="0">
            <a:solidFill>
              <a:schemeClr val="tx1"/>
            </a:solidFill>
          </a:endParaRPr>
        </a:p>
      </dsp:txBody>
      <dsp:txXfrm rot="5400000">
        <a:off x="-268000" y="1882085"/>
        <a:ext cx="1786671" cy="1250670"/>
      </dsp:txXfrm>
    </dsp:sp>
    <dsp:sp modelId="{69DBF249-A246-4C99-9ED5-F46BB0E03243}">
      <dsp:nvSpPr>
        <dsp:cNvPr id="0" name=""/>
        <dsp:cNvSpPr/>
      </dsp:nvSpPr>
      <dsp:spPr>
        <a:xfrm rot="5400000">
          <a:off x="4235666" y="-1370911"/>
          <a:ext cx="1161336" cy="7131329"/>
        </a:xfrm>
        <a:prstGeom prst="round2SameRect">
          <a:avLst/>
        </a:prstGeom>
        <a:solidFill>
          <a:srgbClr val="FFFFFF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100584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Выполнение</a:t>
          </a:r>
          <a:r>
            <a:rPr lang="en-US" sz="1400" b="1" kern="1200" dirty="0" smtClean="0"/>
            <a:t> </a:t>
          </a:r>
          <a:r>
            <a:rPr lang="ru-RU" sz="1400" b="1" kern="1200" dirty="0" smtClean="0"/>
            <a:t>задач текущих проектов компании в режиме тренинга</a:t>
          </a:r>
          <a:endParaRPr lang="ru-RU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Условия:</a:t>
          </a:r>
          <a:r>
            <a:rPr lang="en-US" sz="1400" b="1" kern="1200" dirty="0" smtClean="0"/>
            <a:t> </a:t>
          </a:r>
          <a:r>
            <a:rPr lang="ru-RU" sz="1400" b="0" kern="1200" dirty="0" smtClean="0"/>
            <a:t>Средний уровень </a:t>
          </a:r>
          <a:r>
            <a:rPr lang="en-US" sz="1400" b="0" kern="1200" dirty="0" smtClean="0"/>
            <a:t>Java SE</a:t>
          </a:r>
          <a:r>
            <a:rPr lang="ru-RU" sz="1400" b="0" kern="1200" dirty="0" smtClean="0"/>
            <a:t>, английского, начальный уровень </a:t>
          </a:r>
          <a:r>
            <a:rPr lang="en-US" sz="1400" b="0" kern="1200" dirty="0" smtClean="0"/>
            <a:t>Java EE </a:t>
          </a:r>
          <a:r>
            <a:rPr lang="ru-RU" sz="1400" b="0" kern="1200" dirty="0" smtClean="0"/>
            <a:t>, интерес к серьезному промышленному программированию и нашим проектам!</a:t>
          </a:r>
          <a:endParaRPr lang="ru-RU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Результат:</a:t>
          </a:r>
          <a:r>
            <a:rPr lang="en-US" sz="1400" b="1" kern="1200" dirty="0" smtClean="0"/>
            <a:t> </a:t>
          </a:r>
          <a:r>
            <a:rPr lang="ru-RU" sz="1400" kern="1200" dirty="0" smtClean="0"/>
            <a:t>Повышение уровня знаний </a:t>
          </a:r>
          <a:r>
            <a:rPr lang="en-US" sz="1400" kern="1200" dirty="0" smtClean="0"/>
            <a:t>Java</a:t>
          </a:r>
          <a:r>
            <a:rPr lang="ru-RU" sz="1400" kern="1200" dirty="0" smtClean="0"/>
            <a:t> / </a:t>
          </a:r>
          <a:r>
            <a:rPr lang="en-US" sz="1400" kern="1200" dirty="0" smtClean="0"/>
            <a:t>Java EE</a:t>
          </a:r>
          <a:r>
            <a:rPr lang="ru-RU" sz="1400" kern="1200" dirty="0" smtClean="0"/>
            <a:t>, опыт работы в коммерческих проектах, опыт работы в команде</a:t>
          </a:r>
          <a:r>
            <a:rPr lang="en-US" sz="1400" kern="1200" dirty="0" smtClean="0"/>
            <a:t>,  </a:t>
          </a:r>
          <a:r>
            <a:rPr lang="ru-RU" sz="1400" kern="1200" dirty="0" smtClean="0"/>
            <a:t>написание ВКР в компании</a:t>
          </a:r>
          <a:endParaRPr lang="ru-RU" sz="1400" kern="1200" dirty="0"/>
        </a:p>
      </dsp:txBody>
      <dsp:txXfrm rot="5400000">
        <a:off x="4235666" y="-1370911"/>
        <a:ext cx="1161336" cy="7131329"/>
      </dsp:txXfrm>
    </dsp:sp>
    <dsp:sp modelId="{E368F0DF-D37D-4C4E-9087-852A92E44741}">
      <dsp:nvSpPr>
        <dsp:cNvPr id="0" name=""/>
        <dsp:cNvSpPr/>
      </dsp:nvSpPr>
      <dsp:spPr>
        <a:xfrm rot="5400000">
          <a:off x="-268000" y="3703400"/>
          <a:ext cx="1786671" cy="125067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Стажировкаи работа </a:t>
          </a:r>
          <a:endParaRPr lang="ru-RU" sz="1600" b="1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«</a:t>
          </a:r>
          <a:r>
            <a:rPr lang="en-US" sz="1600" b="1" kern="1200" dirty="0" smtClean="0">
              <a:solidFill>
                <a:schemeClr val="tx1"/>
              </a:solidFill>
            </a:rPr>
            <a:t>Part</a:t>
          </a:r>
          <a:r>
            <a:rPr lang="ru-RU" sz="1600" b="1" kern="1200" dirty="0" smtClean="0">
              <a:solidFill>
                <a:schemeClr val="tx1"/>
              </a:solidFill>
            </a:rPr>
            <a:t>-</a:t>
          </a:r>
          <a:r>
            <a:rPr lang="en-US" sz="1600" b="1" kern="1200" dirty="0" smtClean="0">
              <a:solidFill>
                <a:schemeClr val="tx1"/>
              </a:solidFill>
            </a:rPr>
            <a:t>Time</a:t>
          </a:r>
          <a:r>
            <a:rPr lang="ru-RU" sz="1600" b="1" kern="1200" dirty="0" smtClean="0">
              <a:solidFill>
                <a:schemeClr val="tx1"/>
              </a:solidFill>
            </a:rPr>
            <a:t>»</a:t>
          </a:r>
          <a:endParaRPr lang="ru-RU" sz="1600" b="1" kern="1200" dirty="0">
            <a:solidFill>
              <a:schemeClr val="tx1"/>
            </a:solidFill>
          </a:endParaRPr>
        </a:p>
      </dsp:txBody>
      <dsp:txXfrm rot="5400000">
        <a:off x="-268000" y="3703400"/>
        <a:ext cx="1786671" cy="1250670"/>
      </dsp:txXfrm>
    </dsp:sp>
    <dsp:sp modelId="{C7AB954E-2AA0-4635-BEFF-E8FC170D19FD}">
      <dsp:nvSpPr>
        <dsp:cNvPr id="0" name=""/>
        <dsp:cNvSpPr/>
      </dsp:nvSpPr>
      <dsp:spPr>
        <a:xfrm rot="5400000">
          <a:off x="4018107" y="460646"/>
          <a:ext cx="1596454" cy="7131329"/>
        </a:xfrm>
        <a:prstGeom prst="round2SameRect">
          <a:avLst/>
        </a:prstGeom>
        <a:solidFill>
          <a:srgbClr val="FFFFFF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100584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Регулярная работа в проектах (возможна неполная занятость)</a:t>
          </a:r>
          <a:endParaRPr lang="ru-RU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Условия:</a:t>
          </a:r>
          <a:r>
            <a:rPr lang="en-US" sz="1400" b="1" kern="1200" dirty="0" smtClean="0"/>
            <a:t> </a:t>
          </a:r>
          <a:r>
            <a:rPr lang="ru-RU" sz="1400" b="0" kern="1200" dirty="0" smtClean="0"/>
            <a:t>Продвинутый уровень </a:t>
          </a:r>
          <a:r>
            <a:rPr lang="en-US" sz="1400" b="0" kern="1200" dirty="0" smtClean="0"/>
            <a:t>Java SE</a:t>
          </a:r>
          <a:r>
            <a:rPr lang="ru-RU" sz="1400" b="0" kern="1200" dirty="0" smtClean="0"/>
            <a:t>, английского, средний уровень </a:t>
          </a:r>
          <a:r>
            <a:rPr lang="en-US" sz="1400" b="0" kern="1200" dirty="0" smtClean="0"/>
            <a:t>Java EE</a:t>
          </a:r>
          <a:r>
            <a:rPr lang="ru-RU" sz="1400" b="0" kern="1200" dirty="0" smtClean="0"/>
            <a:t>, самостоятельность, ответственность, желание реализовать себя в успешной компании!</a:t>
          </a:r>
          <a:endParaRPr lang="ru-RU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Результат:</a:t>
          </a:r>
          <a:r>
            <a:rPr lang="en-US" sz="1400" b="1" kern="1200" dirty="0" smtClean="0"/>
            <a:t> </a:t>
          </a:r>
          <a:r>
            <a:rPr lang="ru-RU" sz="1400" b="0" kern="1200" dirty="0" smtClean="0"/>
            <a:t>Повышение уровня знаний </a:t>
          </a:r>
          <a:r>
            <a:rPr lang="en-US" sz="1400" b="0" kern="1200" dirty="0" smtClean="0"/>
            <a:t>Java</a:t>
          </a:r>
          <a:r>
            <a:rPr lang="ru-RU" sz="1400" b="0" kern="1200" dirty="0" smtClean="0"/>
            <a:t> / </a:t>
          </a:r>
          <a:r>
            <a:rPr lang="en-US" sz="1400" b="0" kern="1200" dirty="0" smtClean="0"/>
            <a:t>Java EE</a:t>
          </a:r>
          <a:r>
            <a:rPr lang="ru-RU" sz="1400" b="0" kern="1200" dirty="0" smtClean="0"/>
            <a:t>, английского, опыт командной  работы в коммерческих проектах по стандартам,  </a:t>
          </a:r>
          <a:r>
            <a:rPr lang="ru-RU" sz="1400" b="0" i="0" kern="1200" dirty="0" smtClean="0"/>
            <a:t>принятым в ведущих </a:t>
          </a:r>
          <a:r>
            <a:rPr lang="ru-RU" sz="1400" b="0" i="0" kern="1200" dirty="0" err="1" smtClean="0"/>
            <a:t>ИТ-компаниях</a:t>
          </a:r>
          <a:endParaRPr lang="ru-RU" sz="1400" b="0" kern="1200" dirty="0"/>
        </a:p>
      </dsp:txBody>
      <dsp:txXfrm rot="5400000">
        <a:off x="4018107" y="460646"/>
        <a:ext cx="1596454" cy="7131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4FD7C-692B-4CA9-BE5F-929FD20EAD64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7B1FF-A272-4A43-9523-3E7853CCB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92829"/>
            <a:ext cx="5328592" cy="23042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352928" cy="153617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0C12F8-6DAD-4E09-8A69-0E952D404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/>
            </a:lvl3pPr>
            <a:lvl4pPr>
              <a:buFontTx/>
              <a:buBlip>
                <a:blip r:embed="rId2"/>
              </a:buBlip>
              <a:defRPr sz="1800"/>
            </a:lvl4pPr>
            <a:lvl5pPr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/>
            </a:lvl3pPr>
            <a:lvl4pPr>
              <a:buFontTx/>
              <a:buBlip>
                <a:blip r:embed="rId2"/>
              </a:buBlip>
              <a:defRPr sz="1800"/>
            </a:lvl4pPr>
            <a:lvl5pPr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4281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54043"/>
            <a:ext cx="4040188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/>
            </a:lvl1pPr>
            <a:lvl2pPr>
              <a:buFontTx/>
              <a:buBlip>
                <a:blip r:embed="rId2"/>
              </a:buBlip>
              <a:defRPr sz="2000"/>
            </a:lvl2pPr>
            <a:lvl3pPr>
              <a:buFontTx/>
              <a:buBlip>
                <a:blip r:embed="rId2"/>
              </a:buBlip>
              <a:defRPr sz="1800"/>
            </a:lvl3pPr>
            <a:lvl4pPr>
              <a:buFontTx/>
              <a:buBlip>
                <a:blip r:embed="rId2"/>
              </a:buBlip>
              <a:defRPr sz="1600"/>
            </a:lvl4pPr>
            <a:lvl5pPr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814281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54043"/>
            <a:ext cx="4041775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/>
            </a:lvl1pPr>
            <a:lvl2pPr>
              <a:buFontTx/>
              <a:buBlip>
                <a:blip r:embed="rId2"/>
              </a:buBlip>
              <a:defRPr sz="2000"/>
            </a:lvl2pPr>
            <a:lvl3pPr>
              <a:buFontTx/>
              <a:buBlip>
                <a:blip r:embed="rId2"/>
              </a:buBlip>
              <a:defRPr sz="1800"/>
            </a:lvl3pPr>
            <a:lvl4pPr>
              <a:buFontTx/>
              <a:buBlip>
                <a:blip r:embed="rId2"/>
              </a:buBlip>
              <a:defRPr sz="1600"/>
            </a:lvl4pPr>
            <a:lvl5pPr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700809"/>
            <a:ext cx="5111750" cy="44129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00809"/>
            <a:ext cx="3008313" cy="44253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552" y="1714467"/>
            <a:ext cx="5486400" cy="44028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8184" y="1700809"/>
            <a:ext cx="2520280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6217621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1" y="390167"/>
            <a:ext cx="8520599" cy="943199"/>
          </a:xfrm>
          <a:prstGeom prst="rect">
            <a:avLst/>
          </a:prstGeom>
          <a:solidFill>
            <a:schemeClr val="lt1"/>
          </a:solidFill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1" y="1756867"/>
            <a:ext cx="8520599" cy="4598000"/>
          </a:xfrm>
          <a:prstGeom prst="rect">
            <a:avLst/>
          </a:prstGeom>
          <a:solidFill>
            <a:schemeClr val="lt1"/>
          </a:solidFill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>
                <a:highlight>
                  <a:srgbClr val="FFFFFF"/>
                </a:highlight>
              </a:defRPr>
            </a:lvl2pPr>
            <a:lvl3pPr lvl="2" rtl="0">
              <a:spcBef>
                <a:spcPts val="0"/>
              </a:spcBef>
              <a:defRPr>
                <a:highlight>
                  <a:srgbClr val="FFFFFF"/>
                </a:highlight>
              </a:defRPr>
            </a:lvl3pPr>
            <a:lvl4pPr lvl="3" rtl="0">
              <a:spcBef>
                <a:spcPts val="0"/>
              </a:spcBef>
              <a:defRPr>
                <a:highlight>
                  <a:srgbClr val="FFFFFF"/>
                </a:highlight>
              </a:defRPr>
            </a:lvl4pPr>
            <a:lvl5pPr lvl="4" rtl="0">
              <a:spcBef>
                <a:spcPts val="0"/>
              </a:spcBef>
              <a:defRPr>
                <a:highlight>
                  <a:srgbClr val="FFFFFF"/>
                </a:highlight>
              </a:defRPr>
            </a:lvl5pPr>
            <a:lvl6pPr lvl="5" rtl="0">
              <a:spcBef>
                <a:spcPts val="0"/>
              </a:spcBef>
              <a:defRPr>
                <a:highlight>
                  <a:srgbClr val="FFFFFF"/>
                </a:highlight>
              </a:defRPr>
            </a:lvl6pPr>
            <a:lvl7pPr lvl="6" rtl="0">
              <a:spcBef>
                <a:spcPts val="0"/>
              </a:spcBef>
              <a:defRPr>
                <a:highlight>
                  <a:srgbClr val="FFFFFF"/>
                </a:highlight>
              </a:defRPr>
            </a:lvl7pPr>
            <a:lvl8pPr lvl="7" rtl="0">
              <a:spcBef>
                <a:spcPts val="0"/>
              </a:spcBef>
              <a:defRPr>
                <a:highlight>
                  <a:srgbClr val="FFFFFF"/>
                </a:highlight>
              </a:defRPr>
            </a:lvl8pPr>
            <a:lvl9pPr lvl="8" rtl="0">
              <a:spcBef>
                <a:spcPts val="0"/>
              </a:spcBef>
              <a:defRPr>
                <a:highlight>
                  <a:srgbClr val="FFFFFF"/>
                </a:highlight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1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2"/>
              </a:buBlip>
              <a:defRPr/>
            </a:lvl2pPr>
            <a:lvl3pPr>
              <a:buFontTx/>
              <a:buBlip>
                <a:blip r:embed="rId2"/>
              </a:buBlip>
              <a:defRPr/>
            </a:lvl3pPr>
            <a:lvl4pPr>
              <a:buFontTx/>
              <a:buBlip>
                <a:blip r:embed="rId2"/>
              </a:buBlip>
              <a:defRPr/>
            </a:lvl4pPr>
            <a:lvl5pPr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0C12F8-6DAD-4E09-8A69-0E952D404B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/>
            </a:lvl3pPr>
            <a:lvl4pPr>
              <a:buFontTx/>
              <a:buBlip>
                <a:blip r:embed="rId2"/>
              </a:buBlip>
              <a:defRPr sz="1800"/>
            </a:lvl4pPr>
            <a:lvl5pPr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/>
            </a:lvl3pPr>
            <a:lvl4pPr>
              <a:buFontTx/>
              <a:buBlip>
                <a:blip r:embed="rId2"/>
              </a:buBlip>
              <a:defRPr sz="1800"/>
            </a:lvl4pPr>
            <a:lvl5pPr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4281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54043"/>
            <a:ext cx="4040188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/>
            </a:lvl1pPr>
            <a:lvl2pPr>
              <a:buFontTx/>
              <a:buBlip>
                <a:blip r:embed="rId2"/>
              </a:buBlip>
              <a:defRPr sz="2000"/>
            </a:lvl2pPr>
            <a:lvl3pPr>
              <a:buFontTx/>
              <a:buBlip>
                <a:blip r:embed="rId2"/>
              </a:buBlip>
              <a:defRPr sz="1800"/>
            </a:lvl3pPr>
            <a:lvl4pPr>
              <a:buFontTx/>
              <a:buBlip>
                <a:blip r:embed="rId2"/>
              </a:buBlip>
              <a:defRPr sz="1600"/>
            </a:lvl4pPr>
            <a:lvl5pPr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814281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54043"/>
            <a:ext cx="4041775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/>
            </a:lvl1pPr>
            <a:lvl2pPr>
              <a:buFontTx/>
              <a:buBlip>
                <a:blip r:embed="rId2"/>
              </a:buBlip>
              <a:defRPr sz="2000"/>
            </a:lvl2pPr>
            <a:lvl3pPr>
              <a:buFontTx/>
              <a:buBlip>
                <a:blip r:embed="rId2"/>
              </a:buBlip>
              <a:defRPr sz="1800"/>
            </a:lvl3pPr>
            <a:lvl4pPr>
              <a:buFontTx/>
              <a:buBlip>
                <a:blip r:embed="rId2"/>
              </a:buBlip>
              <a:defRPr sz="1600"/>
            </a:lvl4pPr>
            <a:lvl5pPr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700809"/>
            <a:ext cx="5111750" cy="44129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00809"/>
            <a:ext cx="3008313" cy="44253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552" y="1714467"/>
            <a:ext cx="5486400" cy="44028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8184" y="1700809"/>
            <a:ext cx="2520280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2"/>
              </a:buBlip>
              <a:defRPr/>
            </a:lvl2pPr>
            <a:lvl3pPr>
              <a:buFontTx/>
              <a:buBlip>
                <a:blip r:embed="rId2"/>
              </a:buBlip>
              <a:defRPr/>
            </a:lvl3pPr>
            <a:lvl4pPr>
              <a:buFontTx/>
              <a:buBlip>
                <a:blip r:embed="rId2"/>
              </a:buBlip>
              <a:defRPr/>
            </a:lvl4pPr>
            <a:lvl5pPr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4807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12F8-6DAD-4E09-8A69-0E952D404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627"/>
            <a:ext cx="5338936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bk_0_01.jp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6057455" y="0"/>
            <a:ext cx="3086545" cy="6858000"/>
          </a:xfrm>
          <a:prstGeom prst="rect">
            <a:avLst/>
          </a:prstGeom>
        </p:spPr>
      </p:pic>
      <p:pic>
        <p:nvPicPr>
          <p:cNvPr id="9" name="Picture 3" descr="C:\Users\gmi.SOFTWERKE\Documents\Рабочее\Корпоративное\logo.pn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948264" y="0"/>
            <a:ext cx="1295220" cy="42419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20"/>
        </a:buBlip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20"/>
        </a:buBlip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20"/>
        </a:buBlip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20"/>
        </a:buBlip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20"/>
        </a:buBlip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.soft-werke.com/" TargetMode="External"/><Relationship Id="rId2" Type="http://schemas.openxmlformats.org/officeDocument/2006/relationships/hyperlink" Target="mailto:practice@soft-werk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ractice@soft-werke.com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ractice@soft-werke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actice@soft-werke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ractice@soft-werk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mi.SOFTWERKE\Downloads\stefan-stefancik-257625!.jpg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 r="237"/>
          <a:stretch>
            <a:fillRect/>
          </a:stretch>
        </p:blipFill>
        <p:spPr bwMode="auto">
          <a:xfrm>
            <a:off x="0" y="1326000"/>
            <a:ext cx="7578327" cy="5069729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4464496" cy="3600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EC6F31"/>
                </a:solidFill>
              </a:rPr>
              <a:t> </a:t>
            </a:r>
            <a:r>
              <a:rPr lang="ru-RU" sz="2000" b="1" dirty="0" smtClean="0">
                <a:solidFill>
                  <a:srgbClr val="E58843"/>
                </a:solidFill>
              </a:rPr>
              <a:t>Информация для студентов</a:t>
            </a:r>
            <a:endParaRPr lang="en-US" sz="2000" b="1" dirty="0" smtClean="0">
              <a:solidFill>
                <a:srgbClr val="E58843"/>
              </a:solidFill>
            </a:endParaRPr>
          </a:p>
          <a:p>
            <a:pPr algn="just">
              <a:lnSpc>
                <a:spcPts val="1600"/>
              </a:lnSpc>
            </a:pP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60648"/>
            <a:ext cx="589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Добро пожаловать в </a:t>
            </a:r>
            <a:r>
              <a:rPr lang="ru-RU" sz="2800" b="1" dirty="0" err="1" smtClean="0"/>
              <a:t>Софтверке</a:t>
            </a:r>
            <a:r>
              <a:rPr lang="ru-RU" sz="2800" b="1" dirty="0" smtClean="0"/>
              <a:t>!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6480720" cy="552061"/>
          </a:xfrm>
        </p:spPr>
        <p:txBody>
          <a:bodyPr/>
          <a:lstStyle/>
          <a:p>
            <a:r>
              <a:rPr lang="ru-RU" sz="2800" b="1" dirty="0" smtClean="0"/>
              <a:t>Стажировка – Примеры </a:t>
            </a:r>
            <a:r>
              <a:rPr lang="ru-RU" sz="2800" b="1" dirty="0" smtClean="0"/>
              <a:t>заданий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1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5823950"/>
              </p:ext>
            </p:extLst>
          </p:nvPr>
        </p:nvGraphicFramePr>
        <p:xfrm>
          <a:off x="323528" y="1118572"/>
          <a:ext cx="8534400" cy="49027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13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26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FFFF"/>
                          </a:solidFill>
                        </a:rPr>
                        <a:t>Направление</a:t>
                      </a:r>
                      <a:endParaRPr lang="ru-RU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FFFF"/>
                          </a:solidFill>
                        </a:rPr>
                        <a:t>Задания</a:t>
                      </a:r>
                      <a:endParaRPr lang="ru-RU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FFFF"/>
                          </a:solidFill>
                        </a:rPr>
                        <a:t>Технологии</a:t>
                      </a:r>
                      <a:endParaRPr lang="ru-RU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14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SAP </a:t>
                      </a:r>
                      <a:r>
                        <a:rPr lang="en-US" sz="1400" dirty="0" err="1" smtClean="0"/>
                        <a:t>NetWeaver</a:t>
                      </a:r>
                      <a:r>
                        <a:rPr lang="en-US" sz="1400" dirty="0" smtClean="0"/>
                        <a:t> Portal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Модификация и разработка новых пользовательских приложений для корпоративного портала заказчика - крупной международной ИТ-компании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Адапатация GUI и навигации в портале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Приложения для организации процессов пользователей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Приложения для документооборота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/>
                        <a:t>Java SE, Java EE, JavaScript, HTML, CSS, XSLT, SAP </a:t>
                      </a:r>
                      <a:r>
                        <a:rPr lang="en-US" sz="1400" kern="1200" dirty="0" err="1" smtClean="0"/>
                        <a:t>NetWeaver</a:t>
                      </a:r>
                      <a:r>
                        <a:rPr lang="en-US" sz="1400" kern="1200" dirty="0" smtClean="0"/>
                        <a:t> Portal API (KM, </a:t>
                      </a:r>
                      <a:r>
                        <a:rPr lang="en-US" sz="1400" kern="1200" dirty="0" err="1" smtClean="0"/>
                        <a:t>DynPage</a:t>
                      </a:r>
                      <a:r>
                        <a:rPr lang="en-US" sz="1400" kern="1200" dirty="0" smtClean="0"/>
                        <a:t>, </a:t>
                      </a:r>
                      <a:r>
                        <a:rPr lang="en-US" sz="1400" kern="1200" dirty="0" err="1" smtClean="0"/>
                        <a:t>HTMLb</a:t>
                      </a:r>
                      <a:r>
                        <a:rPr lang="en-US" sz="1400" kern="1200" dirty="0" smtClean="0"/>
                        <a:t>, Web </a:t>
                      </a:r>
                      <a:r>
                        <a:rPr lang="en-US" sz="1400" kern="1200" dirty="0" err="1" smtClean="0"/>
                        <a:t>Dynpro</a:t>
                      </a:r>
                      <a:r>
                        <a:rPr lang="ru-RU" sz="1400" kern="1200" dirty="0" smtClean="0"/>
                        <a:t>)</a:t>
                      </a:r>
                      <a:r>
                        <a:rPr lang="en-US" sz="1400" kern="1200" dirty="0" smtClean="0"/>
                        <a:t>, SAP UI5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055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Liferay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Разработка портала для создания и использования онлайн-курсов иностранных языков на платформе Liferay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Организация совместной работы пользователей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Специализированные инструменты для управления контентом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/>
                        <a:t>Java, Java EE, </a:t>
                      </a:r>
                      <a:r>
                        <a:rPr lang="en-US" sz="1400" kern="1200" dirty="0" err="1" smtClean="0"/>
                        <a:t>Liferay</a:t>
                      </a:r>
                      <a:r>
                        <a:rPr lang="en-US" sz="1400" kern="1200" dirty="0" smtClean="0"/>
                        <a:t>, JSP/JSTL, HTML, CSS, JavaScript, Alloy UI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8141">
                <a:tc>
                  <a:txBody>
                    <a:bodyPr/>
                    <a:lstStyle/>
                    <a:p>
                      <a:r>
                        <a:rPr lang="en-US" sz="1400" dirty="0"/>
                        <a:t>Adobe Experience Manager (Adobe CQ5)</a:t>
                      </a:r>
                      <a:endParaRPr lang="en-US" sz="1400" b="0" dirty="0"/>
                    </a:p>
                  </a:txBody>
                  <a:tcPr marL="190500" marR="47625" marT="47625" marB="47625" anchor="ctr"/>
                </a:tc>
                <a:tc>
                  <a:txBody>
                    <a:bodyPr/>
                    <a:lstStyle/>
                    <a:p>
                      <a:pPr marL="228600" indent="-171450">
                        <a:buFont typeface="Wingdings" pitchFamily="2" charset="2"/>
                        <a:buChar char="§"/>
                      </a:pPr>
                      <a:r>
                        <a:rPr lang="ru-RU" sz="1400" dirty="0"/>
                        <a:t>Разработка приложений и сервисов в рамках новых и существующих сайтов на основе Adobe AEM/CQ5</a:t>
                      </a:r>
                    </a:p>
                    <a:p>
                      <a:pPr marL="228600" indent="-171450">
                        <a:buFont typeface="Wingdings" pitchFamily="2" charset="2"/>
                        <a:buChar char="§"/>
                      </a:pPr>
                      <a:r>
                        <a:rPr lang="ru-RU" sz="1400" dirty="0"/>
                        <a:t>Приложения для мониторинга инфраструктуры Adobe AEM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Java EE (</a:t>
                      </a:r>
                      <a:r>
                        <a:rPr lang="en-US" sz="1400" dirty="0" err="1"/>
                        <a:t>Servlets</a:t>
                      </a:r>
                      <a:r>
                        <a:rPr lang="en-US" sz="1400" dirty="0"/>
                        <a:t>, JSP/JSTL), </a:t>
                      </a:r>
                      <a:r>
                        <a:rPr lang="en-US" sz="1400" dirty="0" err="1"/>
                        <a:t>OSGi</a:t>
                      </a:r>
                      <a:r>
                        <a:rPr lang="en-US" sz="1400" dirty="0"/>
                        <a:t>, JCR, Apache Sling, AEM API, HTML5/CSS, JavaScript, Maven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6552728" cy="480053"/>
          </a:xfrm>
        </p:spPr>
        <p:txBody>
          <a:bodyPr/>
          <a:lstStyle/>
          <a:p>
            <a:r>
              <a:rPr lang="ru-RU" sz="2800" b="1" dirty="0" smtClean="0"/>
              <a:t>Стажировка – Примеры </a:t>
            </a:r>
            <a:r>
              <a:rPr lang="ru-RU" sz="2800" b="1" dirty="0" smtClean="0"/>
              <a:t>заданий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1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3635755"/>
              </p:ext>
            </p:extLst>
          </p:nvPr>
        </p:nvGraphicFramePr>
        <p:xfrm>
          <a:off x="251520" y="1071011"/>
          <a:ext cx="8534400" cy="50929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50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00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FFFF"/>
                          </a:solidFill>
                        </a:rPr>
                        <a:t>Направление</a:t>
                      </a:r>
                      <a:endParaRPr lang="ru-RU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FFFF"/>
                          </a:solidFill>
                        </a:rPr>
                        <a:t>Задания</a:t>
                      </a:r>
                      <a:endParaRPr lang="ru-RU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FFFF"/>
                          </a:solidFill>
                        </a:rPr>
                        <a:t>Технологии</a:t>
                      </a:r>
                      <a:endParaRPr lang="ru-RU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08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Alfresco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Разработка и поддержка модулей расширения для системы управления корпоративным контентом Alfresco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Интеграция системы с другими корпоративными сервисами     заказчика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Выполнение апгрейдов и миграций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/>
                        <a:t>Alfresco, Java EE, Spring Framework, Spring Surf, JavaScript/YUI/Dojo, </a:t>
                      </a:r>
                      <a:r>
                        <a:rPr lang="en-US" sz="1400" kern="1200" dirty="0" err="1" smtClean="0"/>
                        <a:t>OpenCMIS</a:t>
                      </a:r>
                      <a:r>
                        <a:rPr lang="en-US" sz="1400" kern="1200" dirty="0" smtClean="0"/>
                        <a:t>, SAPUI5, Spring Batch, Ant, Maven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508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Бизнес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baseline="0" dirty="0" smtClean="0"/>
                        <a:t>WEB </a:t>
                      </a:r>
                      <a:r>
                        <a:rPr lang="ru-RU" sz="1400" baseline="0" dirty="0" smtClean="0"/>
                        <a:t>приложения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Разработка различных</a:t>
                      </a:r>
                      <a:r>
                        <a:rPr lang="ru-RU" sz="1400" kern="1200" baseline="0" dirty="0" smtClean="0"/>
                        <a:t> систем, реализующих бизнес-процессы</a:t>
                      </a:r>
                      <a:endParaRPr lang="ru-RU" sz="1400" kern="12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</a:t>
                      </a:r>
                      <a:r>
                        <a:rPr lang="en-US" sz="1400" kern="1200" dirty="0" smtClean="0"/>
                        <a:t>GUI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Бизнес</a:t>
                      </a:r>
                      <a:r>
                        <a:rPr lang="ru-RU" sz="1400" kern="1200" baseline="0" dirty="0" smtClean="0"/>
                        <a:t>-логика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baseline="0" dirty="0" smtClean="0"/>
                        <a:t>  Операции с базой данных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Экспорт / импорт данных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Отчеты</a:t>
                      </a:r>
                      <a:endParaRPr lang="ru-RU" sz="1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/>
                        <a:t>Java EE, GWT, JDBC, Hibernate,</a:t>
                      </a:r>
                      <a:r>
                        <a:rPr lang="en-US" sz="1400" kern="1200" baseline="0" dirty="0" smtClean="0"/>
                        <a:t> </a:t>
                      </a:r>
                      <a:r>
                        <a:rPr lang="en-US" sz="1400" kern="1200" dirty="0" err="1" smtClean="0"/>
                        <a:t>MySQL</a:t>
                      </a:r>
                      <a:r>
                        <a:rPr lang="en-US" sz="1400" kern="1200" dirty="0" smtClean="0"/>
                        <a:t>, JavaScript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0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SAP </a:t>
                      </a:r>
                      <a:r>
                        <a:rPr lang="en-US" sz="1400" dirty="0" err="1" smtClean="0"/>
                        <a:t>Fiori</a:t>
                      </a:r>
                      <a:r>
                        <a:rPr lang="en-US" sz="1400" baseline="0" dirty="0" smtClean="0"/>
                        <a:t> , SAP </a:t>
                      </a:r>
                      <a:r>
                        <a:rPr lang="en-US" sz="1400" baseline="0" dirty="0" err="1" smtClean="0"/>
                        <a:t>Hana</a:t>
                      </a:r>
                      <a:r>
                        <a:rPr lang="en-US" sz="1400" baseline="0" dirty="0" smtClean="0"/>
                        <a:t> Cloud Platform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400" kern="1200" dirty="0" smtClean="0"/>
                        <a:t>  Разработка</a:t>
                      </a:r>
                      <a:r>
                        <a:rPr lang="ru-RU" sz="1400" kern="1200" baseline="0" dirty="0" smtClean="0"/>
                        <a:t> и поддержка приложений, ориентированных на </a:t>
                      </a:r>
                      <a:r>
                        <a:rPr lang="en-US" sz="1400" kern="1200" baseline="0" dirty="0" smtClean="0"/>
                        <a:t>Responsive Design </a:t>
                      </a:r>
                      <a:r>
                        <a:rPr lang="ru-RU" sz="1400" kern="1200" baseline="0" dirty="0" smtClean="0"/>
                        <a:t>и </a:t>
                      </a:r>
                      <a:r>
                        <a:rPr lang="en-US" sz="1400" kern="1200" baseline="0" dirty="0" smtClean="0"/>
                        <a:t>Cloud </a:t>
                      </a:r>
                      <a:r>
                        <a:rPr lang="ru-RU" sz="1400" kern="1200" baseline="0" dirty="0" smtClean="0"/>
                        <a:t>технологии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SAP </a:t>
                      </a:r>
                      <a:r>
                        <a:rPr lang="en-US" sz="1400" dirty="0" err="1" smtClean="0"/>
                        <a:t>Fiori</a:t>
                      </a:r>
                      <a:r>
                        <a:rPr lang="en-US" sz="1400" dirty="0" smtClean="0"/>
                        <a:t>, SAP SCP, SAP</a:t>
                      </a:r>
                      <a:r>
                        <a:rPr lang="en-US" sz="1400" baseline="0" dirty="0" smtClean="0"/>
                        <a:t> UI5, JavaScript, Java EE, HANA DB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0246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WordPress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Разработка</a:t>
                      </a:r>
                      <a:r>
                        <a:rPr lang="ru-RU" sz="1400" kern="1200" baseline="0" dirty="0" smtClean="0"/>
                        <a:t> и поддержка компонентов сложных </a:t>
                      </a:r>
                      <a:r>
                        <a:rPr lang="en-US" sz="1400" dirty="0" smtClean="0"/>
                        <a:t>Web-</a:t>
                      </a:r>
                      <a:r>
                        <a:rPr lang="ru-RU" sz="1400" dirty="0" smtClean="0"/>
                        <a:t>Сайтов</a:t>
                      </a:r>
                      <a:r>
                        <a:rPr lang="ru-RU" sz="1400" baseline="0" dirty="0" smtClean="0"/>
                        <a:t> с динамическим контентом и </a:t>
                      </a:r>
                      <a:r>
                        <a:rPr lang="en-US" sz="1400" baseline="0" dirty="0" smtClean="0"/>
                        <a:t>CMS</a:t>
                      </a:r>
                      <a:r>
                        <a:rPr lang="ru-RU" sz="1400" dirty="0" smtClean="0"/>
                        <a:t> </a:t>
                      </a:r>
                      <a:endParaRPr lang="ru-RU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WordPress</a:t>
                      </a:r>
                      <a:r>
                        <a:rPr lang="en-US" sz="1400" dirty="0" smtClean="0"/>
                        <a:t>, PHP, </a:t>
                      </a:r>
                      <a:r>
                        <a:rPr lang="en-US" sz="1400" dirty="0" err="1" smtClean="0"/>
                        <a:t>MySQL</a:t>
                      </a:r>
                      <a:r>
                        <a:rPr lang="en-US" sz="1400" dirty="0" smtClean="0"/>
                        <a:t>, JavaScript, HTML, CSS, </a:t>
                      </a:r>
                      <a:r>
                        <a:rPr lang="en-US" sz="1400" dirty="0" err="1" smtClean="0"/>
                        <a:t>jQuery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7128792" cy="50405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/>
              <a:t>	Практика в компании </a:t>
            </a:r>
            <a:r>
              <a:rPr lang="ru-RU" sz="5600" dirty="0" err="1" smtClean="0"/>
              <a:t>Софтверке</a:t>
            </a:r>
            <a:r>
              <a:rPr lang="ru-RU" sz="5600" dirty="0" smtClean="0"/>
              <a:t> – отличная возможность совместить стажировку или работу в коммерческом проекте с написанием дипломной работы. Мы готовы предложить интересную </a:t>
            </a:r>
            <a:r>
              <a:rPr lang="ru-RU" sz="5600" dirty="0" smtClean="0">
                <a:hlinkClick r:id="rId2" action="ppaction://hlinksldjump"/>
              </a:rPr>
              <a:t>тему</a:t>
            </a:r>
            <a:r>
              <a:rPr lang="ru-RU" sz="5600" dirty="0" smtClean="0"/>
              <a:t> будущим бакалаврам или магистрам и обеспечить их квалифицированным руководством.</a:t>
            </a:r>
          </a:p>
          <a:p>
            <a:endParaRPr lang="ru-RU" sz="5600" dirty="0" smtClean="0"/>
          </a:p>
          <a:p>
            <a:pPr>
              <a:buNone/>
            </a:pPr>
            <a:r>
              <a:rPr lang="ru-RU" sz="5600" b="1" dirty="0" err="1" smtClean="0"/>
              <a:t>Cильные</a:t>
            </a:r>
            <a:r>
              <a:rPr lang="ru-RU" sz="5600" b="1" dirty="0" smtClean="0"/>
              <a:t> стороны нашего процесса сопровождения ВКР</a:t>
            </a:r>
          </a:p>
          <a:p>
            <a:pPr marL="742950" lvl="2" indent="-342900">
              <a:buClr>
                <a:srgbClr val="FF9900"/>
              </a:buClr>
            </a:pPr>
            <a:r>
              <a:rPr lang="ru-RU" sz="5200" dirty="0" smtClean="0"/>
              <a:t>Сопровождение ВКР от выбора темы до финальной защиты</a:t>
            </a:r>
          </a:p>
          <a:p>
            <a:pPr marL="742950" lvl="2" indent="-342900">
              <a:buClr>
                <a:srgbClr val="FF9900"/>
              </a:buClr>
            </a:pPr>
            <a:r>
              <a:rPr lang="ru-RU" sz="5200" dirty="0" smtClean="0"/>
              <a:t>Наличие контрольных точек, регулярные встречи и обсуждение статуса</a:t>
            </a:r>
          </a:p>
          <a:p>
            <a:pPr marL="742950" lvl="2" indent="-342900">
              <a:buClr>
                <a:srgbClr val="FF9900"/>
              </a:buClr>
            </a:pPr>
            <a:r>
              <a:rPr lang="ru-RU" sz="5200" dirty="0" smtClean="0"/>
              <a:t>Совместное обсуждение статусов всех ВКР, обмен опытом по их оформлению и презентации</a:t>
            </a:r>
          </a:p>
          <a:p>
            <a:pPr marL="742950" lvl="2" indent="-342900">
              <a:buClr>
                <a:srgbClr val="FF9900"/>
              </a:buClr>
            </a:pPr>
            <a:r>
              <a:rPr lang="ru-RU" sz="5200" dirty="0" smtClean="0"/>
              <a:t>Проведение тренировочных презентаций и получение рекомендаций по их совершенствованию, приобретение опыта презентаций</a:t>
            </a:r>
          </a:p>
          <a:p>
            <a:pPr marL="742950" lvl="2" indent="-342900">
              <a:buClr>
                <a:srgbClr val="FF9900"/>
              </a:buClr>
            </a:pPr>
            <a:r>
              <a:rPr lang="ru-RU" sz="5200" dirty="0" smtClean="0"/>
              <a:t>Мотивация делать все в срок, достижение соревновательного эффекта, публичные статусы всех ВКР</a:t>
            </a:r>
          </a:p>
          <a:p>
            <a:pPr marL="742950" lvl="2" indent="-342900">
              <a:buClr>
                <a:srgbClr val="FF9900"/>
              </a:buClr>
            </a:pPr>
            <a:r>
              <a:rPr lang="ru-RU" sz="5200" dirty="0" smtClean="0"/>
              <a:t>Гибкий и индивидуальный подход к дипломникам, доступность и доброжелательность руководителей</a:t>
            </a:r>
          </a:p>
          <a:p>
            <a:endParaRPr lang="ru-RU" sz="5600" b="1" u="sng" dirty="0" smtClean="0"/>
          </a:p>
          <a:p>
            <a:pPr>
              <a:buNone/>
            </a:pPr>
            <a:endParaRPr lang="ru-RU" sz="5600" b="1" dirty="0" smtClean="0"/>
          </a:p>
          <a:p>
            <a:pPr>
              <a:buNone/>
            </a:pPr>
            <a:r>
              <a:rPr lang="ru-RU" sz="5600" b="1" dirty="0" smtClean="0"/>
              <a:t>Каждый год большое число </a:t>
            </a:r>
          </a:p>
          <a:p>
            <a:pPr>
              <a:buNone/>
            </a:pPr>
            <a:r>
              <a:rPr lang="ru-RU" sz="5600" b="1" dirty="0" smtClean="0"/>
              <a:t>дипломников пишет ВКР </a:t>
            </a:r>
          </a:p>
          <a:p>
            <a:pPr>
              <a:buNone/>
            </a:pPr>
            <a:r>
              <a:rPr lang="ru-RU" sz="5600" b="1" dirty="0" smtClean="0"/>
              <a:t>в нашей компании.</a:t>
            </a:r>
          </a:p>
          <a:p>
            <a:endParaRPr lang="ru-RU" sz="5600" b="1" dirty="0" smtClean="0"/>
          </a:p>
          <a:p>
            <a:pPr>
              <a:buNone/>
            </a:pPr>
            <a:r>
              <a:rPr lang="ru-RU" sz="5600" b="1" dirty="0" smtClean="0"/>
              <a:t>Как написать ВКР у нас?</a:t>
            </a:r>
          </a:p>
          <a:p>
            <a:pPr>
              <a:buNone/>
            </a:pPr>
            <a:r>
              <a:rPr lang="ru-RU" sz="5600" dirty="0" smtClean="0"/>
              <a:t>Запишись и пройди </a:t>
            </a:r>
            <a:r>
              <a:rPr lang="ru-RU" sz="5600" dirty="0" smtClean="0">
                <a:hlinkClick r:id="rId3" action="ppaction://hlinksldjump"/>
              </a:rPr>
              <a:t>практику</a:t>
            </a:r>
            <a:r>
              <a:rPr lang="ru-RU" sz="5600" dirty="0" smtClean="0"/>
              <a:t> </a:t>
            </a:r>
          </a:p>
          <a:p>
            <a:pPr>
              <a:buNone/>
            </a:pPr>
            <a:r>
              <a:rPr lang="ru-RU" sz="5600" dirty="0" smtClean="0"/>
              <a:t>и (или) </a:t>
            </a:r>
            <a:r>
              <a:rPr lang="ru-RU" sz="5600" dirty="0" smtClean="0">
                <a:hlinkClick r:id="rId3" action="ppaction://hlinksldjump"/>
              </a:rPr>
              <a:t>стажировку</a:t>
            </a:r>
            <a:endParaRPr lang="ru-RU" sz="5600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5760640" cy="696077"/>
          </a:xfrm>
        </p:spPr>
        <p:txBody>
          <a:bodyPr/>
          <a:lstStyle/>
          <a:p>
            <a:r>
              <a:rPr lang="ru-RU" sz="2800" b="1" dirty="0" smtClean="0"/>
              <a:t>Сопровождение ВКР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3635896" y="4149080"/>
          <a:ext cx="5153025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5842992" cy="30529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Адрес: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14-я линия В. О., 7-</a:t>
            </a:r>
            <a:r>
              <a:rPr lang="en-US" dirty="0" smtClean="0"/>
              <a:t>A</a:t>
            </a:r>
            <a:br>
              <a:rPr lang="en-US" dirty="0" smtClean="0"/>
            </a:br>
            <a:r>
              <a:rPr lang="ru-RU" dirty="0" smtClean="0"/>
              <a:t>	Бизнес-центр Преображенский</a:t>
            </a:r>
            <a:br>
              <a:rPr lang="ru-RU" dirty="0" smtClean="0"/>
            </a:br>
            <a:r>
              <a:rPr lang="ru-RU" dirty="0" smtClean="0"/>
              <a:t>	199034 Санкт-Петербург, Россия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Телефон: </a:t>
            </a:r>
            <a:r>
              <a:rPr lang="en-US" b="1" dirty="0" smtClean="0"/>
              <a:t> </a:t>
            </a:r>
            <a:r>
              <a:rPr lang="ru-RU" b="1" dirty="0" smtClean="0"/>
              <a:t>+7 (812) 677 29 93 </a:t>
            </a:r>
          </a:p>
          <a:p>
            <a:pPr>
              <a:buNone/>
            </a:pPr>
            <a:r>
              <a:rPr lang="en-US" b="1" dirty="0" smtClean="0"/>
              <a:t>E-Mail:</a:t>
            </a:r>
            <a:r>
              <a:rPr lang="en-US" dirty="0" smtClean="0"/>
              <a:t>       </a:t>
            </a:r>
            <a:r>
              <a:rPr lang="en-US" b="1" dirty="0" smtClean="0">
                <a:hlinkClick r:id="rId2"/>
              </a:rPr>
              <a:t>practice@soft-werke.com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http:          </a:t>
            </a:r>
            <a:r>
              <a:rPr lang="en-US" b="1" dirty="0" smtClean="0">
                <a:hlinkClick r:id="rId3"/>
              </a:rPr>
              <a:t>students.soft-werke.com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7920880" cy="648072"/>
          </a:xfrm>
        </p:spPr>
        <p:txBody>
          <a:bodyPr/>
          <a:lstStyle/>
          <a:p>
            <a:r>
              <a:rPr lang="ru-RU" sz="2800" b="1" dirty="0" smtClean="0"/>
              <a:t>Контакты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645024"/>
            <a:ext cx="26642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7200800" cy="492941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Коротко о нас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Студенческая практика в </a:t>
            </a:r>
            <a:r>
              <a:rPr lang="ru-RU" dirty="0" err="1" smtClean="0"/>
              <a:t>Софтверке</a:t>
            </a:r>
            <a:r>
              <a:rPr lang="ru-RU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ru-RU" sz="2400" dirty="0" smtClean="0"/>
              <a:t>Этапы практики</a:t>
            </a:r>
          </a:p>
          <a:p>
            <a:pPr lvl="1">
              <a:lnSpc>
                <a:spcPct val="120000"/>
              </a:lnSpc>
            </a:pPr>
            <a:r>
              <a:rPr lang="ru-RU" sz="2400" dirty="0" smtClean="0"/>
              <a:t>Практика – Учебно-практический проект  </a:t>
            </a:r>
            <a:endParaRPr lang="en-US" sz="2400" dirty="0" smtClean="0"/>
          </a:p>
          <a:p>
            <a:pPr lvl="1">
              <a:lnSpc>
                <a:spcPct val="120000"/>
              </a:lnSpc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«</a:t>
            </a:r>
            <a:r>
              <a:rPr lang="ru-RU" sz="2400" dirty="0" err="1" smtClean="0"/>
              <a:t>Java</a:t>
            </a:r>
            <a:r>
              <a:rPr lang="ru-RU" sz="2400" dirty="0" smtClean="0"/>
              <a:t> OOP </a:t>
            </a:r>
            <a:r>
              <a:rPr lang="ru-RU" sz="2400" dirty="0" err="1" smtClean="0"/>
              <a:t>Basics</a:t>
            </a:r>
            <a:r>
              <a:rPr lang="ru-RU" sz="2400" dirty="0" smtClean="0"/>
              <a:t> &amp; </a:t>
            </a:r>
            <a:r>
              <a:rPr lang="ru-RU" sz="2400" dirty="0" err="1" smtClean="0"/>
              <a:t>Best</a:t>
            </a:r>
            <a:r>
              <a:rPr lang="ru-RU" sz="2400" dirty="0" smtClean="0"/>
              <a:t> </a:t>
            </a:r>
            <a:r>
              <a:rPr lang="ru-RU" sz="2400" dirty="0" err="1" smtClean="0"/>
              <a:t>Practices</a:t>
            </a:r>
            <a:r>
              <a:rPr lang="ru-RU" sz="2400" dirty="0" smtClean="0"/>
              <a:t>»</a:t>
            </a:r>
          </a:p>
          <a:p>
            <a:pPr lvl="1">
              <a:lnSpc>
                <a:spcPct val="120000"/>
              </a:lnSpc>
            </a:pPr>
            <a:r>
              <a:rPr lang="ru-RU" sz="2400" dirty="0" smtClean="0"/>
              <a:t>Практика – Учебно-практический проект  </a:t>
            </a:r>
            <a:endParaRPr lang="en-US" sz="2400" dirty="0" smtClean="0"/>
          </a:p>
          <a:p>
            <a:pPr lvl="1">
              <a:lnSpc>
                <a:spcPct val="120000"/>
              </a:lnSpc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«</a:t>
            </a:r>
            <a:r>
              <a:rPr lang="ru-RU" sz="2400" dirty="0" err="1" smtClean="0"/>
              <a:t>Web</a:t>
            </a:r>
            <a:r>
              <a:rPr lang="ru-RU" sz="2400" dirty="0" smtClean="0"/>
              <a:t> </a:t>
            </a:r>
            <a:r>
              <a:rPr lang="ru-RU" sz="2400" dirty="0" err="1" smtClean="0"/>
              <a:t>Development</a:t>
            </a:r>
            <a:r>
              <a:rPr lang="ru-RU" sz="2400" dirty="0" smtClean="0"/>
              <a:t> </a:t>
            </a:r>
            <a:r>
              <a:rPr lang="ru-RU" sz="2400" dirty="0" err="1" smtClean="0"/>
              <a:t>with</a:t>
            </a:r>
            <a:r>
              <a:rPr lang="ru-RU" sz="2400" dirty="0" smtClean="0"/>
              <a:t> </a:t>
            </a:r>
            <a:r>
              <a:rPr lang="ru-RU" sz="2400" dirty="0" err="1" smtClean="0"/>
              <a:t>JavaScript</a:t>
            </a:r>
            <a:r>
              <a:rPr lang="ru-RU" sz="2400" dirty="0" smtClean="0"/>
              <a:t>»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Стажировка </a:t>
            </a:r>
          </a:p>
          <a:p>
            <a:pPr lvl="1">
              <a:lnSpc>
                <a:spcPct val="120000"/>
              </a:lnSpc>
            </a:pPr>
            <a:r>
              <a:rPr lang="ru-RU" sz="2400" dirty="0" smtClean="0"/>
              <a:t>Примеры заданий – 1</a:t>
            </a:r>
          </a:p>
          <a:p>
            <a:pPr lvl="1">
              <a:lnSpc>
                <a:spcPct val="120000"/>
              </a:lnSpc>
            </a:pPr>
            <a:r>
              <a:rPr lang="ru-RU" sz="2400" dirty="0" smtClean="0"/>
              <a:t>Примеры заданий – 2</a:t>
            </a:r>
          </a:p>
          <a:p>
            <a:pPr lvl="1">
              <a:lnSpc>
                <a:spcPct val="120000"/>
              </a:lnSpc>
            </a:pPr>
            <a:r>
              <a:rPr lang="ru-RU" sz="2400" dirty="0" smtClean="0"/>
              <a:t>Сопровождение ВКР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Контакты</a:t>
            </a:r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Содержание</a:t>
            </a:r>
            <a:br>
              <a:rPr lang="ru-RU" sz="2800" b="1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0" y="-32587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000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6768752" cy="4968552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ООО «</a:t>
            </a:r>
            <a:r>
              <a:rPr lang="ru-RU" sz="2000" dirty="0" err="1" smtClean="0"/>
              <a:t>Софтверке</a:t>
            </a:r>
            <a:r>
              <a:rPr lang="ru-RU" sz="2000" dirty="0" smtClean="0"/>
              <a:t>» основано в 2005 г. </a:t>
            </a:r>
            <a:br>
              <a:rPr lang="ru-RU" sz="2000" dirty="0" smtClean="0"/>
            </a:br>
            <a:r>
              <a:rPr lang="ru-RU" sz="2000" dirty="0" smtClean="0"/>
              <a:t>в Санкт-Петербурге и оказывает услуги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по разработке и сопровождению программного обеспечения.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Компания располагает высококвалифицированными специалистами в области Java Enterprise, </a:t>
            </a:r>
            <a:r>
              <a:rPr lang="ru-RU" sz="2000" dirty="0" smtClean="0"/>
              <a:t>веб-технологий </a:t>
            </a:r>
            <a:r>
              <a:rPr lang="ru-RU" sz="2000" dirty="0" smtClean="0"/>
              <a:t>и предлагает гибкие модели </a:t>
            </a:r>
            <a:r>
              <a:rPr lang="ru-RU" sz="2000" dirty="0" smtClean="0"/>
              <a:t>взаимодействия </a:t>
            </a:r>
            <a:r>
              <a:rPr lang="ru-RU" sz="2000" dirty="0" smtClean="0"/>
              <a:t>с клиентами, ориентированные </a:t>
            </a:r>
            <a:r>
              <a:rPr lang="ru-RU" sz="2000" dirty="0" smtClean="0"/>
              <a:t>на </a:t>
            </a:r>
            <a:r>
              <a:rPr lang="ru-RU" sz="2000" dirty="0" smtClean="0"/>
              <a:t>конкретные потребности заказчиков.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Мы работаем с российскими и европейскими заказчиками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и придерживаемся международных стандартов ведения бизнеса и </a:t>
            </a:r>
            <a:r>
              <a:rPr lang="ru-RU" sz="2000" dirty="0" smtClean="0"/>
              <a:t>к</a:t>
            </a:r>
            <a:r>
              <a:rPr lang="ru-RU" sz="2000" dirty="0" smtClean="0"/>
              <a:t>орпоративного </a:t>
            </a:r>
            <a:r>
              <a:rPr lang="ru-RU" sz="2000" dirty="0" smtClean="0"/>
              <a:t>управления.</a:t>
            </a:r>
            <a:br>
              <a:rPr lang="ru-RU" sz="2000" dirty="0" smtClean="0"/>
            </a:b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  <a:endParaRPr lang="en-US" dirty="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1520" y="332656"/>
            <a:ext cx="6768752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+mj-lt"/>
                <a:ea typeface="+mj-ea"/>
                <a:cs typeface="+mj-cs"/>
              </a:rPr>
              <a:t>Коротко о нас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67944" y="2532036"/>
            <a:ext cx="4038600" cy="34172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Платформы 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/>
              <a:t>SAP </a:t>
            </a:r>
            <a:r>
              <a:rPr lang="en-US" sz="1600" dirty="0" err="1" smtClean="0"/>
              <a:t>NetWeaver</a:t>
            </a:r>
            <a:endParaRPr lang="en-US" sz="1600" dirty="0" smtClean="0"/>
          </a:p>
          <a:p>
            <a:pPr lvl="1" algn="just">
              <a:lnSpc>
                <a:spcPct val="150000"/>
              </a:lnSpc>
            </a:pPr>
            <a:r>
              <a:rPr lang="en-US" sz="1600" dirty="0" err="1" smtClean="0"/>
              <a:t>Liferay</a:t>
            </a:r>
            <a:endParaRPr lang="en-US" sz="1600" dirty="0" smtClean="0"/>
          </a:p>
          <a:p>
            <a:pPr lvl="1" algn="just">
              <a:lnSpc>
                <a:spcPct val="150000"/>
              </a:lnSpc>
            </a:pPr>
            <a:r>
              <a:rPr lang="en-US" sz="1600" dirty="0" smtClean="0"/>
              <a:t>Adobe Experience Manager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/>
              <a:t>Alfresco</a:t>
            </a:r>
            <a:endParaRPr lang="en-US" sz="1600" dirty="0" smtClean="0"/>
          </a:p>
          <a:p>
            <a:pPr lvl="1" algn="just">
              <a:lnSpc>
                <a:spcPct val="150000"/>
              </a:lnSpc>
            </a:pPr>
            <a:r>
              <a:rPr lang="en-US" sz="1600" dirty="0" smtClean="0"/>
              <a:t>SAP </a:t>
            </a:r>
            <a:r>
              <a:rPr lang="en-US" sz="1600" dirty="0" err="1" smtClean="0"/>
              <a:t>Fiori</a:t>
            </a:r>
            <a:endParaRPr lang="en-US" sz="1600" dirty="0" smtClean="0"/>
          </a:p>
          <a:p>
            <a:pPr lvl="1" algn="just">
              <a:lnSpc>
                <a:spcPct val="150000"/>
              </a:lnSpc>
            </a:pPr>
            <a:r>
              <a:rPr lang="en-US" sz="1600" dirty="0" smtClean="0"/>
              <a:t>SAP HANA Cloud Platform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err="1" smtClean="0"/>
              <a:t>.Net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01352" y="2604044"/>
            <a:ext cx="4038600" cy="3417244"/>
          </a:xfrm>
        </p:spPr>
        <p:txBody>
          <a:bodyPr/>
          <a:lstStyle/>
          <a:p>
            <a:pPr algn="just"/>
            <a:r>
              <a:rPr lang="ru-RU" sz="2400" b="1" dirty="0" smtClean="0"/>
              <a:t>Технологический стек</a:t>
            </a:r>
            <a:endParaRPr lang="en-US" sz="2400" b="1" dirty="0" smtClean="0"/>
          </a:p>
          <a:p>
            <a:pPr lvl="1" algn="just"/>
            <a:r>
              <a:rPr lang="ru-RU" sz="1600" dirty="0" err="1" smtClean="0"/>
              <a:t>Java</a:t>
            </a:r>
            <a:r>
              <a:rPr lang="ru-RU" sz="1600" dirty="0" smtClean="0"/>
              <a:t> / </a:t>
            </a:r>
            <a:r>
              <a:rPr lang="en-US" sz="1600" dirty="0" smtClean="0"/>
              <a:t>Java </a:t>
            </a:r>
            <a:r>
              <a:rPr lang="ru-RU" sz="1600" dirty="0" smtClean="0"/>
              <a:t>EE: </a:t>
            </a:r>
            <a:endParaRPr lang="en-US" sz="1600" dirty="0" smtClean="0"/>
          </a:p>
          <a:p>
            <a:pPr lvl="1" algn="just">
              <a:buNone/>
            </a:pPr>
            <a:r>
              <a:rPr lang="en-US" sz="1600" dirty="0" smtClean="0"/>
              <a:t>	</a:t>
            </a:r>
            <a:r>
              <a:rPr lang="ru-RU" sz="1600" dirty="0" err="1" smtClean="0"/>
              <a:t>server-side</a:t>
            </a:r>
            <a:r>
              <a:rPr lang="ru-RU" sz="1600" dirty="0" smtClean="0"/>
              <a:t> и GUI</a:t>
            </a:r>
          </a:p>
          <a:p>
            <a:pPr lvl="1" algn="just"/>
            <a:r>
              <a:rPr lang="ru-RU" sz="1600" dirty="0" smtClean="0"/>
              <a:t>JavaScript</a:t>
            </a:r>
            <a:endParaRPr lang="ru-RU" sz="1600" dirty="0" smtClean="0"/>
          </a:p>
          <a:p>
            <a:pPr lvl="1" algn="just"/>
            <a:r>
              <a:rPr lang="ru-RU" sz="1600" dirty="0" smtClean="0"/>
              <a:t>HTML</a:t>
            </a:r>
            <a:r>
              <a:rPr lang="en-US" sz="1600" dirty="0" smtClean="0"/>
              <a:t>5</a:t>
            </a:r>
            <a:r>
              <a:rPr lang="ru-RU" sz="1600" dirty="0" smtClean="0"/>
              <a:t>, CSS, XML/XSL</a:t>
            </a:r>
          </a:p>
          <a:p>
            <a:pPr lvl="1" algn="just"/>
            <a:r>
              <a:rPr lang="ru-RU" sz="1600" dirty="0" smtClean="0"/>
              <a:t>MS </a:t>
            </a:r>
            <a:r>
              <a:rPr lang="ru-RU" sz="1600" dirty="0" smtClean="0"/>
              <a:t>SQL, MySQL, Oracle</a:t>
            </a:r>
            <a:endParaRPr lang="en-US" sz="1600" dirty="0" smtClean="0"/>
          </a:p>
          <a:p>
            <a:pPr lvl="1" algn="just"/>
            <a:r>
              <a:rPr lang="en-US" sz="1600" dirty="0" smtClean="0"/>
              <a:t>Mobile </a:t>
            </a:r>
            <a:r>
              <a:rPr lang="en-US" sz="1600" dirty="0" smtClean="0"/>
              <a:t>platforms: </a:t>
            </a:r>
          </a:p>
          <a:p>
            <a:pPr lvl="1" algn="just">
              <a:buNone/>
            </a:pPr>
            <a:r>
              <a:rPr lang="en-US" sz="1600" dirty="0" smtClean="0"/>
              <a:t>	Android, Multi-platform/Cordova</a:t>
            </a:r>
          </a:p>
          <a:p>
            <a:pPr lvl="1" algn="just"/>
            <a:r>
              <a:rPr lang="en-US" sz="1600" dirty="0" smtClean="0"/>
              <a:t>PHP</a:t>
            </a:r>
            <a:endParaRPr lang="ru-RU" sz="1600" dirty="0" smtClean="0"/>
          </a:p>
          <a:p>
            <a:pPr lvl="1" algn="just"/>
            <a:r>
              <a:rPr lang="en-US" sz="1600" dirty="0" smtClean="0"/>
              <a:t>C</a:t>
            </a:r>
            <a:r>
              <a:rPr lang="en-US" sz="1600" dirty="0" smtClean="0"/>
              <a:t>#, WPF, 3D</a:t>
            </a:r>
            <a:endParaRPr lang="ru-RU" sz="16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6408712" cy="1728192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Основным направлением деятельности компании «</a:t>
            </a:r>
            <a:r>
              <a:rPr lang="ru-RU" sz="2000" dirty="0" err="1" smtClean="0">
                <a:solidFill>
                  <a:schemeClr val="tx1"/>
                </a:solidFill>
              </a:rPr>
              <a:t>Софтверке</a:t>
            </a:r>
            <a:r>
              <a:rPr lang="ru-RU" sz="2000" dirty="0" smtClean="0">
                <a:solidFill>
                  <a:schemeClr val="tx1"/>
                </a:solidFill>
              </a:rPr>
              <a:t>» является разработка и поддержка различных </a:t>
            </a:r>
            <a:r>
              <a:rPr lang="ru-RU" sz="2000" dirty="0" err="1" smtClean="0">
                <a:solidFill>
                  <a:schemeClr val="tx1"/>
                </a:solidFill>
              </a:rPr>
              <a:t>веб-приложений</a:t>
            </a:r>
            <a:r>
              <a:rPr lang="ru-RU" sz="2000" dirty="0" smtClean="0">
                <a:solidFill>
                  <a:schemeClr val="tx1"/>
                </a:solidFill>
              </a:rPr>
              <a:t> на основе стека технологий </a:t>
            </a:r>
            <a:r>
              <a:rPr lang="ru-RU" sz="2000" dirty="0" err="1" smtClean="0">
                <a:solidFill>
                  <a:schemeClr val="tx1"/>
                </a:solidFill>
              </a:rPr>
              <a:t>Java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Enterprise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а также приложений для </a:t>
            </a:r>
            <a:r>
              <a:rPr lang="de-DE" sz="2000" dirty="0" smtClean="0">
                <a:solidFill>
                  <a:schemeClr val="tx1"/>
                </a:solidFill>
              </a:rPr>
              <a:t>3D</a:t>
            </a:r>
            <a:r>
              <a:rPr lang="ru-RU" sz="2000" dirty="0" smtClean="0">
                <a:solidFill>
                  <a:schemeClr val="tx1"/>
                </a:solidFill>
              </a:rPr>
              <a:t>-печати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836712"/>
            <a:ext cx="7128792" cy="5544616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Это твой шанс получить опыт </a:t>
            </a:r>
            <a:r>
              <a:rPr lang="ru-RU" sz="1600" b="1" dirty="0" err="1" smtClean="0"/>
              <a:t>Java</a:t>
            </a:r>
            <a:r>
              <a:rPr lang="ru-RU" sz="1600" b="1" dirty="0" smtClean="0"/>
              <a:t> / J</a:t>
            </a:r>
            <a:r>
              <a:rPr lang="en-US" sz="1600" b="1" dirty="0" err="1" smtClean="0"/>
              <a:t>ava</a:t>
            </a:r>
            <a:r>
              <a:rPr lang="en-US" sz="1600" b="1" dirty="0" smtClean="0"/>
              <a:t> </a:t>
            </a:r>
            <a:r>
              <a:rPr lang="ru-RU" sz="1600" b="1" dirty="0" smtClean="0"/>
              <a:t>EE / WEB / </a:t>
            </a:r>
            <a:r>
              <a:rPr lang="ru-RU" sz="1600" b="1" dirty="0" err="1" smtClean="0"/>
              <a:t>Mobile</a:t>
            </a:r>
            <a:r>
              <a:rPr lang="ru-RU" sz="1600" b="1" dirty="0" smtClean="0"/>
              <a:t> программирования в учебно-практических проектах в серьезной 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IT компании!</a:t>
            </a:r>
          </a:p>
          <a:p>
            <a:pPr algn="just">
              <a:buNone/>
            </a:pPr>
            <a:r>
              <a:rPr lang="en-US" sz="1200" dirty="0" smtClean="0"/>
              <a:t>	</a:t>
            </a:r>
            <a:r>
              <a:rPr lang="ru-RU" sz="1200" dirty="0" smtClean="0"/>
              <a:t>Мы предлагаем программу практики/стажировки «По-взрослому» – на базе реальных бизнес </a:t>
            </a:r>
            <a:r>
              <a:rPr lang="en-US" sz="1200" dirty="0" smtClean="0"/>
              <a:t>	</a:t>
            </a:r>
            <a:r>
              <a:rPr lang="ru-RU" sz="1200" dirty="0" smtClean="0"/>
              <a:t>проектов для крупных иностранных и российских заказчиков.</a:t>
            </a:r>
            <a:r>
              <a:rPr lang="en-US" sz="1200" dirty="0" smtClean="0"/>
              <a:t> </a:t>
            </a:r>
            <a:r>
              <a:rPr lang="ru-RU" sz="1200" dirty="0" smtClean="0"/>
              <a:t>Практикой руководят ведущие разработчики, имеющие многолетний опыт и готовые им поделиться.</a:t>
            </a:r>
            <a:r>
              <a:rPr lang="en-US" sz="1200" dirty="0" smtClean="0"/>
              <a:t> </a:t>
            </a:r>
            <a:r>
              <a:rPr lang="ru-RU" sz="1200" dirty="0" smtClean="0"/>
              <a:t>Практика включает несколько последовательных </a:t>
            </a:r>
            <a:r>
              <a:rPr lang="ru-RU" sz="1200" dirty="0" smtClean="0">
                <a:hlinkClick r:id="rId2" action="ppaction://hlinksldjump"/>
              </a:rPr>
              <a:t>этапов</a:t>
            </a:r>
            <a:r>
              <a:rPr lang="ru-RU" sz="1200" dirty="0" smtClean="0"/>
              <a:t>, к каждому из которых студенты могут присоединиться, подобрав себе задачу по силам и интересам. В зависимости от текущих навыков студентов, уровня владения английским, интересующих их технологий, мы предлагаем различные варианты вовлечения в работу компании: выполнение учебных и реальных задач под руководством</a:t>
            </a:r>
            <a:r>
              <a:rPr lang="en-US" sz="1200" dirty="0" smtClean="0"/>
              <a:t> </a:t>
            </a:r>
            <a:r>
              <a:rPr lang="ru-RU" sz="1200" dirty="0" smtClean="0"/>
              <a:t>опытных специалистов</a:t>
            </a:r>
            <a:r>
              <a:rPr lang="en-US" sz="1200" dirty="0" smtClean="0"/>
              <a:t>/</a:t>
            </a:r>
          </a:p>
          <a:p>
            <a:pPr algn="just"/>
            <a:r>
              <a:rPr lang="ru-RU" sz="1600" b="1" dirty="0" smtClean="0"/>
              <a:t>Что получаешь ты?</a:t>
            </a:r>
            <a:endParaRPr lang="en-US" sz="1600" b="1" dirty="0" smtClean="0"/>
          </a:p>
          <a:p>
            <a:pPr algn="just">
              <a:buNone/>
            </a:pPr>
            <a:r>
              <a:rPr lang="en-US" sz="1600" dirty="0" smtClean="0"/>
              <a:t>	</a:t>
            </a:r>
            <a:r>
              <a:rPr lang="ru-RU" sz="1200" dirty="0" smtClean="0"/>
              <a:t>Возможность «конвертировать» полученные в Университете знания в практический опыт реальных проектов</a:t>
            </a:r>
            <a:r>
              <a:rPr lang="en-US" sz="1200" dirty="0" smtClean="0"/>
              <a:t> </a:t>
            </a:r>
            <a:r>
              <a:rPr lang="ru-RU" sz="1200" dirty="0" smtClean="0"/>
              <a:t>Перспективу трудоустройства у нас и работы в профессиональном </a:t>
            </a:r>
            <a:endParaRPr lang="en-US" sz="1200" dirty="0" smtClean="0"/>
          </a:p>
          <a:p>
            <a:pPr algn="just">
              <a:buNone/>
            </a:pPr>
            <a:r>
              <a:rPr lang="en-US" sz="1200" dirty="0" smtClean="0"/>
              <a:t>	</a:t>
            </a:r>
            <a:r>
              <a:rPr lang="ru-RU" sz="1200" dirty="0" smtClean="0"/>
              <a:t>коллективе в хорошей производственной</a:t>
            </a:r>
            <a:r>
              <a:rPr lang="en-US" sz="1200" dirty="0" smtClean="0"/>
              <a:t> </a:t>
            </a:r>
            <a:r>
              <a:rPr lang="ru-RU" sz="1200" dirty="0" smtClean="0"/>
              <a:t>атмосфере и за достойное вознаграждение.</a:t>
            </a:r>
            <a:endParaRPr lang="en-US" sz="1200" dirty="0" smtClean="0"/>
          </a:p>
          <a:p>
            <a:pPr algn="just"/>
            <a:r>
              <a:rPr lang="ru-RU" sz="1600" b="1" dirty="0" smtClean="0"/>
              <a:t>Что получаем мы?</a:t>
            </a:r>
          </a:p>
          <a:p>
            <a:pPr algn="just">
              <a:buNone/>
            </a:pPr>
            <a:r>
              <a:rPr lang="en-US" sz="1600" dirty="0" smtClean="0"/>
              <a:t>	</a:t>
            </a:r>
            <a:r>
              <a:rPr lang="ru-RU" sz="1200" dirty="0" smtClean="0"/>
              <a:t>Знакомство с молодыми разработчиками, распространение информации о компании </a:t>
            </a:r>
            <a:endParaRPr lang="en-US" sz="1200" dirty="0" smtClean="0"/>
          </a:p>
          <a:p>
            <a:pPr algn="just">
              <a:buNone/>
            </a:pPr>
            <a:r>
              <a:rPr lang="en-US" sz="1200" dirty="0" smtClean="0"/>
              <a:t>	</a:t>
            </a:r>
            <a:r>
              <a:rPr lang="ru-RU" sz="1200" dirty="0" smtClean="0"/>
              <a:t>и узнаваемость </a:t>
            </a:r>
            <a:r>
              <a:rPr lang="ru-RU" sz="1200" dirty="0" err="1" smtClean="0"/>
              <a:t>Софтверке</a:t>
            </a:r>
            <a:r>
              <a:rPr lang="ru-RU" sz="1200" dirty="0" smtClean="0"/>
              <a:t> в среде будущих профессионалов. </a:t>
            </a:r>
            <a:endParaRPr lang="en-US" sz="1200" dirty="0" smtClean="0"/>
          </a:p>
          <a:p>
            <a:pPr algn="just">
              <a:buNone/>
            </a:pPr>
            <a:r>
              <a:rPr lang="en-US" sz="1200" dirty="0" smtClean="0"/>
              <a:t>	</a:t>
            </a:r>
            <a:r>
              <a:rPr lang="ru-RU" sz="1200" dirty="0" smtClean="0"/>
              <a:t>В перспективе – новых квалифицированных сотрудников.</a:t>
            </a:r>
            <a:endParaRPr lang="en-US" sz="1600" b="1" dirty="0" smtClean="0">
              <a:solidFill>
                <a:srgbClr val="E58843"/>
              </a:solidFill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chemeClr val="accent6"/>
                </a:solidFill>
              </a:rPr>
              <a:t>УСПЕХ </a:t>
            </a:r>
            <a:r>
              <a:rPr lang="ru-RU" sz="1800" b="1" dirty="0" smtClean="0">
                <a:solidFill>
                  <a:schemeClr val="accent6"/>
                </a:solidFill>
              </a:rPr>
              <a:t>ЗАВИСИТ ТОЛЬКО ОТ ТЕБЯ!</a:t>
            </a:r>
            <a:endParaRPr lang="en-US" sz="1800" b="1" dirty="0" smtClean="0">
              <a:solidFill>
                <a:schemeClr val="accent6"/>
              </a:solidFill>
            </a:endParaRPr>
          </a:p>
          <a:p>
            <a:pPr algn="ctr">
              <a:buNone/>
            </a:pPr>
            <a:r>
              <a:rPr lang="ru-RU" sz="1600" b="1" dirty="0" smtClean="0"/>
              <a:t>Как присоединиться к программе?</a:t>
            </a:r>
          </a:p>
          <a:p>
            <a:pPr algn="ctr">
              <a:buNone/>
            </a:pPr>
            <a:r>
              <a:rPr lang="ru-RU" sz="1600" dirty="0" smtClean="0"/>
              <a:t>Напиши письмо на   </a:t>
            </a:r>
            <a:r>
              <a:rPr lang="ru-RU" sz="1600" b="1" u="sng" dirty="0" err="1" smtClean="0">
                <a:hlinkClick r:id="rId3"/>
              </a:rPr>
              <a:t>practice@soft-werke.com</a:t>
            </a:r>
            <a:r>
              <a:rPr lang="ru-RU" sz="1600" dirty="0" smtClean="0"/>
              <a:t>   с информацией о </a:t>
            </a:r>
            <a:r>
              <a:rPr lang="ru-RU" sz="1600" dirty="0" err="1" smtClean="0"/>
              <a:t>cебе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6768752" cy="576064"/>
          </a:xfrm>
        </p:spPr>
        <p:txBody>
          <a:bodyPr/>
          <a:lstStyle/>
          <a:p>
            <a:r>
              <a:rPr lang="ru-RU" sz="2800" b="1" dirty="0" smtClean="0"/>
              <a:t>Студенческая практика в </a:t>
            </a:r>
            <a:r>
              <a:rPr lang="ru-RU" sz="2800" b="1" dirty="0" err="1" smtClean="0"/>
              <a:t>Софтверке</a:t>
            </a:r>
            <a:r>
              <a:rPr lang="ru-RU" sz="2800" b="1" dirty="0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836712"/>
            <a:ext cx="7200800" cy="4525963"/>
          </a:xfrm>
        </p:spPr>
        <p:txBody>
          <a:bodyPr>
            <a:normAutofit fontScale="25000" lnSpcReduction="20000"/>
          </a:bodyPr>
          <a:lstStyle/>
          <a:p>
            <a:endParaRPr lang="ru-RU" sz="5600" b="1" dirty="0" smtClean="0"/>
          </a:p>
          <a:p>
            <a:r>
              <a:rPr lang="ru-RU" sz="5600" b="1" dirty="0" smtClean="0"/>
              <a:t>  Сроки – февраль 2018</a:t>
            </a:r>
          </a:p>
          <a:p>
            <a:pPr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5600" dirty="0" smtClean="0"/>
              <a:t>  Выполнение заданий </a:t>
            </a:r>
            <a:r>
              <a:rPr lang="en-US" sz="5600" dirty="0" smtClean="0"/>
              <a:t>Offline </a:t>
            </a:r>
            <a:r>
              <a:rPr lang="ru-RU" sz="5600" dirty="0" smtClean="0"/>
              <a:t>с консультациями в офисе</a:t>
            </a:r>
          </a:p>
          <a:p>
            <a:pPr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en-US" sz="5600" dirty="0" smtClean="0"/>
              <a:t>  </a:t>
            </a:r>
            <a:r>
              <a:rPr lang="ru-RU" sz="5600" dirty="0" smtClean="0"/>
              <a:t>Участники – 3 курс </a:t>
            </a:r>
            <a:r>
              <a:rPr lang="ru-RU" sz="5600" dirty="0" err="1" smtClean="0"/>
              <a:t>бакалавриата</a:t>
            </a:r>
            <a:endParaRPr lang="ru-RU" sz="5600" dirty="0" smtClean="0"/>
          </a:p>
          <a:p>
            <a:pPr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en-US" sz="5600" dirty="0" smtClean="0"/>
              <a:t>  </a:t>
            </a:r>
            <a:r>
              <a:rPr lang="ru-RU" sz="5600" dirty="0" smtClean="0"/>
              <a:t>Запись до 29 декабря 2017, число участников ограничено</a:t>
            </a:r>
          </a:p>
          <a:p>
            <a:pPr>
              <a:buNone/>
            </a:pPr>
            <a:endParaRPr lang="en-US" sz="5600" dirty="0" smtClean="0"/>
          </a:p>
          <a:p>
            <a:pPr algn="ctr">
              <a:buNone/>
            </a:pPr>
            <a:r>
              <a:rPr lang="ru-RU" sz="6400" dirty="0" smtClean="0"/>
              <a:t>Для записи необходимо прислать заявку с выбором задания на </a:t>
            </a:r>
            <a:endParaRPr lang="en-US" sz="6400" dirty="0" smtClean="0"/>
          </a:p>
          <a:p>
            <a:pPr algn="ctr">
              <a:buNone/>
            </a:pPr>
            <a:r>
              <a:rPr lang="en-US" sz="6400" b="1" dirty="0" smtClean="0">
                <a:hlinkClick r:id="rId2"/>
              </a:rPr>
              <a:t>practice@soft-werke.com</a:t>
            </a:r>
            <a:endParaRPr lang="ru-RU" sz="6400" dirty="0" smtClean="0"/>
          </a:p>
          <a:p>
            <a:pPr>
              <a:buNone/>
            </a:pPr>
            <a:endParaRPr lang="ru-RU" sz="5600" b="1" dirty="0" smtClean="0"/>
          </a:p>
          <a:p>
            <a:r>
              <a:rPr lang="en-US" sz="5600" b="1" dirty="0" smtClean="0"/>
              <a:t>1. </a:t>
            </a:r>
            <a:r>
              <a:rPr lang="ru-RU" sz="5600" b="1" dirty="0" smtClean="0"/>
              <a:t>Вариант задания</a:t>
            </a:r>
            <a:r>
              <a:rPr lang="en-US" sz="5600" b="1" dirty="0" smtClean="0"/>
              <a:t>. </a:t>
            </a:r>
            <a:r>
              <a:rPr lang="ru-RU" sz="5600" b="1" dirty="0" smtClean="0"/>
              <a:t>Создание консольного приложения на </a:t>
            </a:r>
            <a:r>
              <a:rPr lang="en-US" sz="5600" b="1" dirty="0" err="1" smtClean="0"/>
              <a:t>OSGi</a:t>
            </a:r>
            <a:endParaRPr lang="en-US" sz="5600" b="1" dirty="0" smtClean="0"/>
          </a:p>
          <a:p>
            <a:pPr indent="19050">
              <a:buNone/>
            </a:pPr>
            <a:r>
              <a:rPr lang="ru-RU" sz="5600" dirty="0" smtClean="0"/>
              <a:t>Знакомство с базовыми концепциями</a:t>
            </a:r>
            <a:r>
              <a:rPr lang="en-US" sz="5600" dirty="0" smtClean="0"/>
              <a:t> </a:t>
            </a:r>
            <a:r>
              <a:rPr lang="ru-RU" sz="5600" dirty="0" smtClean="0"/>
              <a:t>и примерами их использования, создание собственного</a:t>
            </a:r>
            <a:r>
              <a:rPr lang="en-US" sz="5600" dirty="0" smtClean="0"/>
              <a:t> </a:t>
            </a:r>
            <a:r>
              <a:rPr lang="ru-RU" sz="5600" dirty="0" smtClean="0"/>
              <a:t>консольного приложения на </a:t>
            </a:r>
            <a:r>
              <a:rPr lang="en-US" sz="5600" dirty="0" err="1" smtClean="0"/>
              <a:t>OSGi</a:t>
            </a:r>
            <a:endParaRPr lang="ru-RU" sz="5600" b="1" dirty="0" smtClean="0"/>
          </a:p>
          <a:p>
            <a:pPr indent="361950">
              <a:buNone/>
            </a:pPr>
            <a:r>
              <a:rPr lang="ru-RU" sz="5600" b="1" dirty="0" smtClean="0"/>
              <a:t>Технологии:</a:t>
            </a:r>
          </a:p>
          <a:p>
            <a:pPr lvl="0"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en-US" sz="5600" dirty="0" smtClean="0"/>
              <a:t>Java SE 1.7+</a:t>
            </a:r>
            <a:endParaRPr lang="ru-RU" sz="5600" dirty="0" smtClean="0"/>
          </a:p>
          <a:p>
            <a:pPr lvl="0"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en-US" sz="5600" dirty="0" err="1" smtClean="0"/>
              <a:t>OSGi</a:t>
            </a:r>
            <a:endParaRPr lang="ru-RU" sz="5600" dirty="0" smtClean="0"/>
          </a:p>
          <a:p>
            <a:pPr lvl="0"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en-US" sz="5600" dirty="0" smtClean="0"/>
              <a:t>Apache Felix</a:t>
            </a:r>
            <a:endParaRPr lang="ru-RU" sz="5600" dirty="0" smtClean="0"/>
          </a:p>
          <a:p>
            <a:pPr lvl="0"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en-US" sz="5600" dirty="0" smtClean="0"/>
              <a:t>Apache Maven </a:t>
            </a:r>
            <a:endParaRPr lang="ru-RU" sz="5600" dirty="0" smtClean="0"/>
          </a:p>
          <a:p>
            <a:endParaRPr lang="en-US" sz="5600" b="1" dirty="0" smtClean="0"/>
          </a:p>
          <a:p>
            <a:r>
              <a:rPr lang="en-US" sz="5600" b="1" dirty="0" smtClean="0"/>
              <a:t>2. </a:t>
            </a:r>
            <a:r>
              <a:rPr lang="ru-RU" sz="5600" b="1" dirty="0" smtClean="0"/>
              <a:t>Вариант задания</a:t>
            </a:r>
            <a:r>
              <a:rPr lang="en-US" sz="5600" b="1" dirty="0" smtClean="0"/>
              <a:t>. </a:t>
            </a:r>
            <a:r>
              <a:rPr lang="ru-RU" sz="5600" b="1" dirty="0" smtClean="0"/>
              <a:t>Создание клиентского </a:t>
            </a:r>
            <a:r>
              <a:rPr lang="en-US" sz="5600" b="1" dirty="0" smtClean="0"/>
              <a:t>web</a:t>
            </a:r>
            <a:r>
              <a:rPr lang="ru-RU" sz="5600" b="1" dirty="0" smtClean="0"/>
              <a:t>-приложения на </a:t>
            </a:r>
            <a:r>
              <a:rPr lang="en-US" sz="5600" b="1" dirty="0" smtClean="0"/>
              <a:t>SAP UI</a:t>
            </a:r>
            <a:r>
              <a:rPr lang="ru-RU" sz="5600" b="1" dirty="0" smtClean="0"/>
              <a:t>5 на платформе </a:t>
            </a:r>
            <a:r>
              <a:rPr lang="en-US" sz="5600" b="1" dirty="0" smtClean="0"/>
              <a:t>SAP Cloud Platform</a:t>
            </a:r>
          </a:p>
          <a:p>
            <a:pPr>
              <a:buNone/>
            </a:pPr>
            <a:r>
              <a:rPr lang="en-US" sz="5600" b="1" dirty="0" smtClean="0"/>
              <a:t>	</a:t>
            </a:r>
            <a:r>
              <a:rPr lang="ru-RU" sz="5600" dirty="0" smtClean="0"/>
              <a:t>Знакомство с </a:t>
            </a:r>
            <a:r>
              <a:rPr lang="en-US" sz="5600" dirty="0" smtClean="0"/>
              <a:t>Cloud </a:t>
            </a:r>
            <a:r>
              <a:rPr lang="ru-RU" sz="5600" dirty="0" smtClean="0"/>
              <a:t>технологиями и </a:t>
            </a:r>
            <a:r>
              <a:rPr lang="ru-RU" sz="5600" dirty="0" err="1" smtClean="0"/>
              <a:t>фреймворком</a:t>
            </a:r>
            <a:r>
              <a:rPr lang="ru-RU" sz="5600" dirty="0" smtClean="0"/>
              <a:t>, примерами его использования, создание собственного клиентского приложения  на </a:t>
            </a:r>
            <a:r>
              <a:rPr lang="en-US" sz="5600" dirty="0" smtClean="0"/>
              <a:t>SAPUI5</a:t>
            </a:r>
            <a:endParaRPr lang="ru-RU" sz="5600" dirty="0" smtClean="0"/>
          </a:p>
          <a:p>
            <a:pPr lvl="0" indent="361950">
              <a:buNone/>
            </a:pPr>
            <a:r>
              <a:rPr lang="ru-RU" sz="5600" b="1" dirty="0" smtClean="0"/>
              <a:t>Технологии: </a:t>
            </a:r>
            <a:endParaRPr lang="ru-RU" sz="5600" dirty="0" smtClean="0"/>
          </a:p>
          <a:p>
            <a:pPr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en-US" sz="5600" dirty="0" smtClean="0"/>
              <a:t>SAP Cloud platform</a:t>
            </a:r>
            <a:endParaRPr lang="ru-RU" sz="5600" dirty="0" smtClean="0"/>
          </a:p>
          <a:p>
            <a:pPr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en-US" sz="5600" dirty="0" smtClean="0"/>
              <a:t>SAPUI5 SDK</a:t>
            </a:r>
            <a:endParaRPr lang="ru-RU" sz="5600" dirty="0" smtClean="0"/>
          </a:p>
          <a:p>
            <a:pPr indent="361950">
              <a:buClr>
                <a:srgbClr val="FF9900"/>
              </a:buClr>
              <a:buFont typeface="Arial" pitchFamily="34" charset="0"/>
              <a:buChar char="•"/>
            </a:pPr>
            <a:r>
              <a:rPr lang="en-US" sz="5600" dirty="0" smtClean="0"/>
              <a:t>SAP Web IDE</a:t>
            </a:r>
            <a:endParaRPr lang="ru-RU" sz="5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6696744" cy="566936"/>
          </a:xfrm>
        </p:spPr>
        <p:txBody>
          <a:bodyPr/>
          <a:lstStyle/>
          <a:p>
            <a:r>
              <a:rPr lang="ru-RU" sz="2800" b="1" dirty="0" smtClean="0"/>
              <a:t>Производственная практика ИТМО</a:t>
            </a:r>
            <a:br>
              <a:rPr lang="ru-RU" sz="2800" b="1" dirty="0" smtClean="0"/>
            </a:b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12F8-6DAD-4E09-8A69-0E952D404B0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7920880" cy="648072"/>
          </a:xfrm>
        </p:spPr>
        <p:txBody>
          <a:bodyPr/>
          <a:lstStyle/>
          <a:p>
            <a:r>
              <a:rPr lang="ru-RU" sz="2800" b="1" dirty="0" smtClean="0"/>
              <a:t>Этапы практики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836712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1400" b="1" dirty="0" smtClean="0"/>
              <a:t>Оцени свои силы и посмотри,  к какому этапу нашей практики ты можешь присоединиться:</a:t>
            </a:r>
            <a:endParaRPr lang="ru-RU" sz="14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819732082"/>
              </p:ext>
            </p:extLst>
          </p:nvPr>
        </p:nvGraphicFramePr>
        <p:xfrm>
          <a:off x="539552" y="1412776"/>
          <a:ext cx="83820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7139136" cy="500142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Для наших практикантов мы проводим учебно-практический проект, </a:t>
            </a:r>
          </a:p>
          <a:p>
            <a:pPr>
              <a:buNone/>
            </a:pPr>
            <a:r>
              <a:rPr lang="ru-RU" dirty="0" smtClean="0"/>
              <a:t>	где на примере реальной задачи показываем, как писать  хороший код в команде.</a:t>
            </a:r>
          </a:p>
          <a:p>
            <a:endParaRPr lang="en-US" sz="2400" b="1" dirty="0" smtClean="0"/>
          </a:p>
          <a:p>
            <a:r>
              <a:rPr lang="ru-RU" b="1" dirty="0" smtClean="0"/>
              <a:t>Темы проекта: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2900" dirty="0" smtClean="0"/>
              <a:t>Проектирование приложения: Выделение сущностей, иерархия классов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2900" dirty="0" smtClean="0"/>
              <a:t>Взаимодействие классов, плюсы и минусы </a:t>
            </a:r>
            <a:r>
              <a:rPr lang="ru-RU" sz="2900" dirty="0" smtClean="0"/>
              <a:t>подходов </a:t>
            </a:r>
            <a:r>
              <a:rPr lang="ru-RU" sz="2900" dirty="0" smtClean="0"/>
              <a:t>к реализации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2900" dirty="0" smtClean="0"/>
              <a:t>Командное взаимодействие: Анализ имплементации, </a:t>
            </a:r>
            <a:r>
              <a:rPr lang="en-US" sz="2900" dirty="0" smtClean="0"/>
              <a:t>worst</a:t>
            </a:r>
            <a:r>
              <a:rPr lang="ru-RU" sz="2900" dirty="0" smtClean="0"/>
              <a:t>/</a:t>
            </a:r>
            <a:r>
              <a:rPr lang="en-US" sz="2900" dirty="0" smtClean="0"/>
              <a:t>best practices</a:t>
            </a:r>
            <a:endParaRPr lang="ru-RU" sz="2900" dirty="0" smtClean="0"/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2900" dirty="0" smtClean="0"/>
              <a:t>Шлифовка кода: именование пакетов/классов/переменных, </a:t>
            </a:r>
            <a:r>
              <a:rPr lang="en-US" sz="2900" dirty="0" err="1" smtClean="0"/>
              <a:t>javadocs</a:t>
            </a:r>
            <a:r>
              <a:rPr lang="ru-RU" sz="2900" dirty="0" smtClean="0"/>
              <a:t>, </a:t>
            </a:r>
            <a:r>
              <a:rPr lang="en-US" sz="2900" dirty="0" smtClean="0"/>
              <a:t>Unit</a:t>
            </a:r>
            <a:r>
              <a:rPr lang="ru-RU" sz="2900" dirty="0" smtClean="0"/>
              <a:t>-тесты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2900" dirty="0" smtClean="0"/>
              <a:t>Работа с чужим кодом: Понимание и модификация логики</a:t>
            </a:r>
            <a:endParaRPr lang="en-US" sz="2900" dirty="0" smtClean="0"/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2900" dirty="0" smtClean="0"/>
              <a:t>Введение в процессы разработки</a:t>
            </a:r>
          </a:p>
          <a:p>
            <a:endParaRPr lang="ru-RU" b="1" u="sng" dirty="0" smtClean="0"/>
          </a:p>
          <a:p>
            <a:r>
              <a:rPr lang="ru-RU" b="1" dirty="0" smtClean="0"/>
              <a:t>Информация о проекте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2900" dirty="0" smtClean="0"/>
              <a:t>Начало – март 201</a:t>
            </a:r>
            <a:r>
              <a:rPr lang="en-US" sz="2900" dirty="0" smtClean="0"/>
              <a:t>8</a:t>
            </a:r>
            <a:r>
              <a:rPr lang="ru-RU" sz="2900" dirty="0" smtClean="0"/>
              <a:t>, длительность – 2 месяца, занятия 1 раз в неделю.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2900" dirty="0" smtClean="0"/>
              <a:t>Запись заканчивается за неделю до начала проекта, число участников ограничено.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2900" dirty="0" smtClean="0"/>
              <a:t>Для зачисления необходимо прислать заявку с приложенным резюме и пройти входное собеседование в согласованное время.</a:t>
            </a:r>
            <a:endParaRPr lang="en-US" sz="2900" dirty="0" smtClean="0"/>
          </a:p>
          <a:p>
            <a:pPr lvl="1">
              <a:buClr>
                <a:srgbClr val="FF9900"/>
              </a:buClr>
              <a:buNone/>
            </a:pPr>
            <a:endParaRPr lang="ru-RU" sz="2900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Пришли заявку на   </a:t>
            </a:r>
            <a:r>
              <a:rPr lang="en-US" sz="4000" b="1" dirty="0" smtClean="0">
                <a:hlinkClick r:id="rId2"/>
              </a:rPr>
              <a:t>practice@soft-werke.com</a:t>
            </a:r>
            <a:r>
              <a:rPr lang="ru-RU" b="1" dirty="0" smtClean="0"/>
              <a:t>   и присоединяйся!</a:t>
            </a:r>
          </a:p>
          <a:p>
            <a:endParaRPr lang="ru-RU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6624736" cy="923595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Практика – Учебно-практический проект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en-US" sz="2400" dirty="0" smtClean="0"/>
              <a:t>«</a:t>
            </a:r>
            <a:r>
              <a:rPr lang="en-US" sz="2400" b="1" dirty="0" smtClean="0"/>
              <a:t>Java OOP Basics &amp; Best Practices</a:t>
            </a:r>
            <a:r>
              <a:rPr lang="en-US" sz="2400" dirty="0" smtClean="0"/>
              <a:t>»</a:t>
            </a:r>
            <a:endParaRPr lang="ru-RU" sz="2400" dirty="0" smtClean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7139136" cy="489654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300" dirty="0" smtClean="0"/>
              <a:t>Для практикантов проводится учебно-практический проект с рассмотрением реальной задачи с практической точки зрения. Параллельно с выполнением проекта предлагается рассматривать </a:t>
            </a:r>
            <a:r>
              <a:rPr lang="en-US" sz="4300" dirty="0" smtClean="0"/>
              <a:t>JS </a:t>
            </a:r>
            <a:r>
              <a:rPr lang="ru-RU" sz="4300" dirty="0" smtClean="0"/>
              <a:t>как язык программирования с его особенностями.</a:t>
            </a:r>
          </a:p>
          <a:p>
            <a:endParaRPr lang="en-US" sz="4300" b="1" dirty="0" smtClean="0"/>
          </a:p>
          <a:p>
            <a:r>
              <a:rPr lang="ru-RU" sz="4300" b="1" dirty="0" smtClean="0"/>
              <a:t>Темы проекта: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4300" dirty="0" smtClean="0"/>
              <a:t>Простое </a:t>
            </a:r>
            <a:r>
              <a:rPr lang="ru-RU" sz="4300" dirty="0" err="1" smtClean="0"/>
              <a:t>веб-приложение</a:t>
            </a:r>
            <a:r>
              <a:rPr lang="ru-RU" sz="4300" dirty="0" smtClean="0"/>
              <a:t>:  архитектура и принципы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4300" dirty="0" smtClean="0"/>
              <a:t>Краткий обзор экосистемы </a:t>
            </a:r>
            <a:r>
              <a:rPr lang="ru-RU" sz="4300" dirty="0" err="1" smtClean="0"/>
              <a:t>веб-разработки</a:t>
            </a:r>
            <a:r>
              <a:rPr lang="ru-RU" sz="4300" dirty="0" smtClean="0"/>
              <a:t>: инструменты и подходы к разработке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4300" dirty="0" smtClean="0"/>
              <a:t>Особенности </a:t>
            </a:r>
            <a:r>
              <a:rPr lang="en-US" sz="4300" dirty="0" smtClean="0"/>
              <a:t>JS: </a:t>
            </a:r>
            <a:r>
              <a:rPr lang="ru-RU" sz="4300" dirty="0" err="1" smtClean="0"/>
              <a:t>прототипное</a:t>
            </a:r>
            <a:r>
              <a:rPr lang="ru-RU" sz="4300" dirty="0" smtClean="0"/>
              <a:t> ООП, элементы функционального программирования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4300" dirty="0" smtClean="0"/>
              <a:t>Работа с чужим кодом: код коллег и </a:t>
            </a:r>
            <a:r>
              <a:rPr lang="en-US" sz="4300" dirty="0" smtClean="0"/>
              <a:t>open-source </a:t>
            </a:r>
            <a:r>
              <a:rPr lang="ru-RU" sz="4300" dirty="0" smtClean="0"/>
              <a:t>код</a:t>
            </a:r>
            <a:endParaRPr lang="en-US" sz="4300" dirty="0" smtClean="0"/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4300" dirty="0" smtClean="0"/>
              <a:t>Человеческий фактор: технологии как верхушка айсберга </a:t>
            </a:r>
          </a:p>
          <a:p>
            <a:endParaRPr lang="ru-RU" sz="4300" b="1" u="sng" dirty="0" smtClean="0"/>
          </a:p>
          <a:p>
            <a:r>
              <a:rPr lang="ru-RU" sz="4300" b="1" dirty="0" smtClean="0"/>
              <a:t>Информация о проекте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4300" dirty="0" smtClean="0"/>
              <a:t>Начало – март 201</a:t>
            </a:r>
            <a:r>
              <a:rPr lang="en-US" sz="4300" dirty="0" smtClean="0"/>
              <a:t>8</a:t>
            </a:r>
            <a:r>
              <a:rPr lang="ru-RU" sz="4300" dirty="0" smtClean="0"/>
              <a:t>, длительность – 2 месяца, занятия 1 раз в неделю.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4300" dirty="0" smtClean="0"/>
              <a:t>Запись заканчивается за неделю до начала проекта, число участников ограничено.</a:t>
            </a:r>
          </a:p>
          <a:p>
            <a:pPr lvl="1">
              <a:buClr>
                <a:srgbClr val="FF9900"/>
              </a:buClr>
              <a:buFont typeface="Arial" pitchFamily="34" charset="0"/>
              <a:buChar char="•"/>
            </a:pPr>
            <a:r>
              <a:rPr lang="ru-RU" sz="4300" dirty="0" smtClean="0"/>
              <a:t>Для зачисления необходимо прислать заявку с приложенным резюме и пройти входное собеседование в согласованное время.</a:t>
            </a:r>
          </a:p>
          <a:p>
            <a:endParaRPr lang="ru-RU" sz="4300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900" b="1" dirty="0" smtClean="0"/>
              <a:t>Пришли заявку на   </a:t>
            </a:r>
            <a:r>
              <a:rPr lang="en-US" sz="4900" b="1" dirty="0" smtClean="0">
                <a:hlinkClick r:id="rId2"/>
              </a:rPr>
              <a:t>practice@soft-werke.com</a:t>
            </a:r>
            <a:r>
              <a:rPr lang="ru-RU" sz="4900" b="1" dirty="0" smtClean="0"/>
              <a:t>   и присоединяйся!</a:t>
            </a:r>
            <a:endParaRPr lang="en-US" sz="4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7920880" cy="91210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Практика – Учебно-практический проект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2400" dirty="0" smtClean="0"/>
              <a:t>«</a:t>
            </a:r>
            <a:r>
              <a:rPr lang="en-US" sz="2400" b="1" dirty="0" smtClean="0"/>
              <a:t>Web Development with JavaScript</a:t>
            </a:r>
            <a:r>
              <a:rPr lang="en-US" sz="2400" dirty="0" smtClean="0"/>
              <a:t>»</a:t>
            </a:r>
            <a:endParaRPr lang="en-US" sz="2400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24.01.2018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www.soft-werke.com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Другая 1">
      <a:dk1>
        <a:srgbClr val="3F3F3F"/>
      </a:dk1>
      <a:lt1>
        <a:srgbClr val="7F7F7F"/>
      </a:lt1>
      <a:dk2>
        <a:srgbClr val="7F7F7F"/>
      </a:dk2>
      <a:lt2>
        <a:srgbClr val="7F7F7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E36C09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221</TotalTime>
  <Words>745</Words>
  <Application>Microsoft Office PowerPoint</Application>
  <PresentationFormat>On-screen Show (4:3)</PresentationFormat>
  <Paragraphs>242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Slide 1</vt:lpstr>
      <vt:lpstr>Содержание </vt:lpstr>
      <vt:lpstr>ООО «Софтверке» основано в 2005 г.  в Санкт-Петербурге и оказывает услуги по разработке и сопровождению программного обеспечения.  Компания располагает высококвалифицированными специалистами в области Java Enterprise, веб-технологий и предлагает гибкие модели взаимодействия с клиентами, ориентированные на конкретные потребности заказчиков.  Мы работаем с российскими и европейскими заказчиками  и придерживаемся международных стандартов ведения бизнеса и корпоративного управления. </vt:lpstr>
      <vt:lpstr>Основным направлением деятельности компании «Софтверке» является разработка и поддержка различных веб-приложений на основе стека технологий Java Enterprise, а также приложений для 3D-печати </vt:lpstr>
      <vt:lpstr>Студенческая практика в Софтверке  </vt:lpstr>
      <vt:lpstr>Производственная практика ИТМО </vt:lpstr>
      <vt:lpstr>Этапы практики </vt:lpstr>
      <vt:lpstr>Практика – Учебно-практический проект  «Java OOP Basics &amp; Best Practices»</vt:lpstr>
      <vt:lpstr>Практика – Учебно-практический проект  «Web Development with JavaScript»</vt:lpstr>
      <vt:lpstr>Стажировка – Примеры заданий </vt:lpstr>
      <vt:lpstr>Стажировка – Примеры заданий </vt:lpstr>
      <vt:lpstr>Сопровождение ВКР </vt:lpstr>
      <vt:lpstr>Контакты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Maria.Gelman</dc:creator>
  <cp:lastModifiedBy>sgb</cp:lastModifiedBy>
  <cp:revision>33</cp:revision>
  <dcterms:created xsi:type="dcterms:W3CDTF">2018-01-24T10:23:19Z</dcterms:created>
  <dcterms:modified xsi:type="dcterms:W3CDTF">2018-02-07T08:40:37Z</dcterms:modified>
</cp:coreProperties>
</file>